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charts/chart10.xml" ContentType="application/vnd.openxmlformats-officedocument.drawingml.chart+xml"/>
  <Override PartName="/ppt/notesSlides/notesSlide4.xml" ContentType="application/vnd.openxmlformats-officedocument.presentationml.notesSlid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charts/chart1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showGuides="1">
      <p:cViewPr>
        <p:scale>
          <a:sx n="70" d="100"/>
          <a:sy n="70" d="100"/>
        </p:scale>
        <p:origin x="365" y="288"/>
      </p:cViewPr>
      <p:guideLst>
        <p:guide orient="horz" pos="218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D:\Biological%20assays\asad.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oleObject" Target="file:///C:\Users\Eshan\Desktop\Growth_Inhibition_Data.xlsx" TargetMode="External"/></Relationships>
</file>

<file path=ppt/charts/_rels/chart11.xml.rels><?xml version="1.0" encoding="UTF-8" standalone="yes"?>
<Relationships xmlns="http://schemas.openxmlformats.org/package/2006/relationships"><Relationship Id="rId3" Type="http://schemas.openxmlformats.org/officeDocument/2006/relationships/oleObject" Target="file:///D:\Biological%20assays\asad.xlsx" TargetMode="External"/><Relationship Id="rId2" Type="http://schemas.microsoft.com/office/2011/relationships/chartColorStyle" Target="colors9.xml"/><Relationship Id="rId1" Type="http://schemas.microsoft.com/office/2011/relationships/chartStyle" Target="style9.xml"/></Relationships>
</file>

<file path=ppt/charts/_rels/chart12.xml.rels><?xml version="1.0" encoding="UTF-8" standalone="yes"?>
<Relationships xmlns="http://schemas.openxmlformats.org/package/2006/relationships"><Relationship Id="rId1" Type="http://schemas.openxmlformats.org/officeDocument/2006/relationships/oleObject" Target="file:///C:\Users\Eshan\Desktop\Growth_Inhibition_Data.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D:\Biological%20assays\asad.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Biological%20assays\asad.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Biological%20assays\asad.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Biological%20assays\asad.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1" Type="http://schemas.openxmlformats.org/officeDocument/2006/relationships/oleObject" Target="file:///C:\Users\Eshan\Desktop\Growth_Inhibition_Data.xlsx"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file:///D:\Biological%20assays\asad.xlsx" TargetMode="External"/><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oleObject" Target="file:///D:\Biological%20assays\lubna.xlsx" TargetMode="External"/><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oleObject" Target="file:///D:\Biological%20assays\asad.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DPPH</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1091074023489261E-2"/>
          <c:y val="0.14470718618114772"/>
          <c:w val="0.9069870424676244"/>
          <c:h val="0.75170792231116901"/>
        </c:manualLayout>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og"/>
            <c:dispRSqr val="1"/>
            <c:dispEq val="1"/>
            <c:trendlineLbl>
              <c:layout>
                <c:manualLayout>
                  <c:x val="-3.6351706036745409E-4"/>
                  <c:y val="-1.0258821813939924E-2"/>
                </c:manualLayout>
              </c:layout>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baseline="0"/>
                      <a:t>y = 0.3026x + 0.122</a:t>
                    </a:r>
                    <a:br>
                      <a:rPr lang="en-US" baseline="0"/>
                    </a:br>
                    <a:r>
                      <a:rPr lang="en-US" baseline="0"/>
                      <a:t>R² = 0.9234</a:t>
                    </a:r>
                    <a:endParaRPr lang="en-US"/>
                  </a:p>
                </c:rich>
              </c:tx>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xVal>
            <c:numRef>
              <c:f>dpph!$D$15:$D$18</c:f>
              <c:numCache>
                <c:formatCode>General</c:formatCode>
                <c:ptCount val="4"/>
                <c:pt idx="0">
                  <c:v>20</c:v>
                </c:pt>
                <c:pt idx="1">
                  <c:v>15</c:v>
                </c:pt>
                <c:pt idx="2">
                  <c:v>10</c:v>
                </c:pt>
                <c:pt idx="3">
                  <c:v>5</c:v>
                </c:pt>
              </c:numCache>
            </c:numRef>
          </c:xVal>
          <c:yVal>
            <c:numRef>
              <c:f>dpph!$E$15:$E$18</c:f>
              <c:numCache>
                <c:formatCode>General</c:formatCode>
                <c:ptCount val="4"/>
                <c:pt idx="0">
                  <c:v>56.81943677526229</c:v>
                </c:pt>
                <c:pt idx="1">
                  <c:v>55.549420209828824</c:v>
                </c:pt>
                <c:pt idx="2">
                  <c:v>54.83158475980121</c:v>
                </c:pt>
                <c:pt idx="3">
                  <c:v>52.015461071231364</c:v>
                </c:pt>
              </c:numCache>
            </c:numRef>
          </c:yVal>
          <c:smooth val="0"/>
          <c:extLst>
            <c:ext xmlns:c16="http://schemas.microsoft.com/office/drawing/2014/chart" uri="{C3380CC4-5D6E-409C-BE32-E72D297353CC}">
              <c16:uniqueId val="{00000001-019C-4464-BE8B-7F2D7B9879FC}"/>
            </c:ext>
          </c:extLst>
        </c:ser>
        <c:dLbls>
          <c:showLegendKey val="0"/>
          <c:showVal val="0"/>
          <c:showCatName val="0"/>
          <c:showSerName val="0"/>
          <c:showPercent val="0"/>
          <c:showBubbleSize val="0"/>
        </c:dLbls>
        <c:axId val="877727488"/>
        <c:axId val="877703776"/>
      </c:scatterChart>
      <c:valAx>
        <c:axId val="8777274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77703776"/>
        <c:crosses val="autoZero"/>
        <c:crossBetween val="midCat"/>
      </c:valAx>
      <c:valAx>
        <c:axId val="8777037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77727488"/>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Antibacterial</a:t>
            </a:r>
            <a:r>
              <a:rPr lang="en-US" baseline="0" dirty="0"/>
              <a:t> activity of snail mucus</a:t>
            </a:r>
            <a:endParaRPr lang="en-US" dirty="0"/>
          </a:p>
        </c:rich>
      </c:tx>
      <c:overlay val="0"/>
    </c:title>
    <c:autoTitleDeleted val="0"/>
    <c:plotArea>
      <c:layout/>
      <c:barChart>
        <c:barDir val="col"/>
        <c:grouping val="clustered"/>
        <c:varyColors val="0"/>
        <c:ser>
          <c:idx val="0"/>
          <c:order val="0"/>
          <c:tx>
            <c:strRef>
              <c:f>Sheet6!$B$1:$B$4</c:f>
              <c:strCache>
                <c:ptCount val="1"/>
                <c:pt idx="0">
                  <c:v>Zone of Inhibition of Ethanolic extract</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errBars>
            <c:errBarType val="both"/>
            <c:errValType val="stdErr"/>
            <c:noEndCap val="0"/>
          </c:errBars>
          <c:cat>
            <c:strRef>
              <c:f>Sheet6!$A$5:$A$13</c:f>
              <c:strCache>
                <c:ptCount val="7"/>
                <c:pt idx="0">
                  <c:v>B.subtilis</c:v>
                </c:pt>
                <c:pt idx="3">
                  <c:v>Escherichia coli</c:v>
                </c:pt>
                <c:pt idx="6">
                  <c:v>P. aeruginosa</c:v>
                </c:pt>
              </c:strCache>
            </c:strRef>
          </c:cat>
          <c:val>
            <c:numRef>
              <c:f>Sheet6!$B$5:$B$13</c:f>
              <c:numCache>
                <c:formatCode>General</c:formatCode>
                <c:ptCount val="9"/>
                <c:pt idx="0">
                  <c:v>12</c:v>
                </c:pt>
                <c:pt idx="3">
                  <c:v>9</c:v>
                </c:pt>
                <c:pt idx="6">
                  <c:v>5</c:v>
                </c:pt>
              </c:numCache>
            </c:numRef>
          </c:val>
          <c:extLst>
            <c:ext xmlns:c16="http://schemas.microsoft.com/office/drawing/2014/chart" uri="{C3380CC4-5D6E-409C-BE32-E72D297353CC}">
              <c16:uniqueId val="{00000000-C62D-4864-9F13-112F46058BA6}"/>
            </c:ext>
          </c:extLst>
        </c:ser>
        <c:ser>
          <c:idx val="1"/>
          <c:order val="1"/>
          <c:tx>
            <c:strRef>
              <c:f>Sheet6!$C$1:$C$4</c:f>
              <c:strCache>
                <c:ptCount val="1"/>
                <c:pt idx="0">
                  <c:v>Zone of Inhibition of antibiotic</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errBars>
            <c:errBarType val="both"/>
            <c:errValType val="stdErr"/>
            <c:noEndCap val="0"/>
          </c:errBars>
          <c:cat>
            <c:strRef>
              <c:f>Sheet6!$A$5:$A$13</c:f>
              <c:strCache>
                <c:ptCount val="7"/>
                <c:pt idx="0">
                  <c:v>B.subtilis</c:v>
                </c:pt>
                <c:pt idx="3">
                  <c:v>Escherichia coli</c:v>
                </c:pt>
                <c:pt idx="6">
                  <c:v>P. aeruginosa</c:v>
                </c:pt>
              </c:strCache>
            </c:strRef>
          </c:cat>
          <c:val>
            <c:numRef>
              <c:f>Sheet6!$C$5:$C$13</c:f>
              <c:numCache>
                <c:formatCode>General</c:formatCode>
                <c:ptCount val="9"/>
                <c:pt idx="0">
                  <c:v>23</c:v>
                </c:pt>
                <c:pt idx="3">
                  <c:v>26</c:v>
                </c:pt>
                <c:pt idx="6">
                  <c:v>21</c:v>
                </c:pt>
              </c:numCache>
            </c:numRef>
          </c:val>
          <c:extLst>
            <c:ext xmlns:c16="http://schemas.microsoft.com/office/drawing/2014/chart" uri="{C3380CC4-5D6E-409C-BE32-E72D297353CC}">
              <c16:uniqueId val="{00000001-C62D-4864-9F13-112F46058BA6}"/>
            </c:ext>
          </c:extLst>
        </c:ser>
        <c:dLbls>
          <c:dLblPos val="outEnd"/>
          <c:showLegendKey val="0"/>
          <c:showVal val="1"/>
          <c:showCatName val="0"/>
          <c:showSerName val="0"/>
          <c:showPercent val="0"/>
          <c:showBubbleSize val="0"/>
        </c:dLbls>
        <c:gapWidth val="150"/>
        <c:axId val="-1724623360"/>
        <c:axId val="1962528704"/>
      </c:barChart>
      <c:catAx>
        <c:axId val="-1724623360"/>
        <c:scaling>
          <c:orientation val="minMax"/>
        </c:scaling>
        <c:delete val="0"/>
        <c:axPos val="b"/>
        <c:title>
          <c:tx>
            <c:rich>
              <a:bodyPr/>
              <a:lstStyle/>
              <a:p>
                <a:pPr>
                  <a:defRPr/>
                </a:pPr>
                <a:r>
                  <a:rPr lang="en-US" dirty="0"/>
                  <a:t>Bacterial</a:t>
                </a:r>
                <a:r>
                  <a:rPr lang="en-US" baseline="0" dirty="0"/>
                  <a:t> strain</a:t>
                </a:r>
                <a:endParaRPr lang="en-US" dirty="0"/>
              </a:p>
            </c:rich>
          </c:tx>
          <c:overlay val="0"/>
        </c:title>
        <c:numFmt formatCode="General" sourceLinked="0"/>
        <c:majorTickMark val="out"/>
        <c:minorTickMark val="none"/>
        <c:tickLblPos val="nextTo"/>
        <c:txPr>
          <a:bodyPr/>
          <a:lstStyle/>
          <a:p>
            <a:pPr>
              <a:defRPr>
                <a:latin typeface="Book Antiqua" panose="02040602050305030304" pitchFamily="18" charset="0"/>
              </a:defRPr>
            </a:pPr>
            <a:endParaRPr lang="en-US"/>
          </a:p>
        </c:txPr>
        <c:crossAx val="1962528704"/>
        <c:crosses val="autoZero"/>
        <c:auto val="1"/>
        <c:lblAlgn val="ctr"/>
        <c:lblOffset val="100"/>
        <c:noMultiLvlLbl val="0"/>
      </c:catAx>
      <c:valAx>
        <c:axId val="1962528704"/>
        <c:scaling>
          <c:orientation val="minMax"/>
        </c:scaling>
        <c:delete val="0"/>
        <c:axPos val="l"/>
        <c:majorGridlines/>
        <c:title>
          <c:tx>
            <c:rich>
              <a:bodyPr/>
              <a:lstStyle/>
              <a:p>
                <a:pPr>
                  <a:defRPr/>
                </a:pPr>
                <a:r>
                  <a:rPr lang="en-US" dirty="0"/>
                  <a:t>Zone</a:t>
                </a:r>
                <a:r>
                  <a:rPr lang="en-US" baseline="0" dirty="0"/>
                  <a:t> of </a:t>
                </a:r>
                <a:r>
                  <a:rPr lang="en-US" baseline="0" dirty="0" err="1"/>
                  <a:t>inhibitiomn</a:t>
                </a:r>
                <a:endParaRPr lang="en-US" dirty="0"/>
              </a:p>
            </c:rich>
          </c:tx>
          <c:overlay val="0"/>
        </c:title>
        <c:numFmt formatCode="General" sourceLinked="1"/>
        <c:majorTickMark val="out"/>
        <c:minorTickMark val="none"/>
        <c:tickLblPos val="nextTo"/>
        <c:txPr>
          <a:bodyPr/>
          <a:lstStyle/>
          <a:p>
            <a:pPr>
              <a:defRPr>
                <a:latin typeface="Book Antiqua" panose="02040602050305030304" pitchFamily="18" charset="0"/>
              </a:defRPr>
            </a:pPr>
            <a:endParaRPr lang="en-US"/>
          </a:p>
        </c:txPr>
        <c:crossAx val="-1724623360"/>
        <c:crosses val="autoZero"/>
        <c:crossBetween val="between"/>
      </c:valAx>
    </c:plotArea>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Total reducing power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dLbls>
          <c:showLegendKey val="0"/>
          <c:showVal val="0"/>
          <c:showCatName val="0"/>
          <c:showSerName val="0"/>
          <c:showPercent val="0"/>
          <c:showBubbleSize val="0"/>
        </c:dLbls>
        <c:gapWidth val="219"/>
        <c:overlap val="-27"/>
        <c:axId val="1939230815"/>
        <c:axId val="1939232063"/>
      </c:barChart>
      <c:catAx>
        <c:axId val="19392308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39232063"/>
        <c:crosses val="autoZero"/>
        <c:auto val="1"/>
        <c:lblAlgn val="ctr"/>
        <c:lblOffset val="100"/>
        <c:noMultiLvlLbl val="0"/>
      </c:catAx>
      <c:valAx>
        <c:axId val="19392320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3923081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r>
              <a:rPr lang="en-US" sz="1400" b="1" i="0" baseline="0" dirty="0">
                <a:effectLst/>
                <a:latin typeface="Book Antiqua" panose="02040602050305030304" pitchFamily="18" charset="0"/>
              </a:rPr>
              <a:t>Antifungal activity of the leave snail mucus</a:t>
            </a:r>
            <a:endParaRPr lang="en-US" sz="1400" dirty="0">
              <a:effectLst/>
              <a:latin typeface="Book Antiqua" panose="02040602050305030304" pitchFamily="18" charset="0"/>
            </a:endParaRPr>
          </a:p>
        </c:rich>
      </c:tx>
      <c:overlay val="0"/>
    </c:title>
    <c:autoTitleDeleted val="0"/>
    <c:plotArea>
      <c:layout/>
      <c:barChart>
        <c:barDir val="col"/>
        <c:grouping val="clustered"/>
        <c:varyColors val="0"/>
        <c:ser>
          <c:idx val="0"/>
          <c:order val="0"/>
          <c:tx>
            <c:strRef>
              <c:f>Sheet5!$B$37:$B$40</c:f>
              <c:strCache>
                <c:ptCount val="1"/>
                <c:pt idx="0">
                  <c:v>Zone of Inhibition of ethyl acetate extract</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BarType val="both"/>
            <c:errValType val="stdDev"/>
            <c:noEndCap val="0"/>
            <c:val val="1"/>
          </c:errBars>
          <c:cat>
            <c:strRef>
              <c:f>Sheet5!$A$41:$A$49</c:f>
              <c:strCache>
                <c:ptCount val="7"/>
                <c:pt idx="0">
                  <c:v>Aspergillus niger</c:v>
                </c:pt>
                <c:pt idx="3">
                  <c:v>Candida albicans</c:v>
                </c:pt>
                <c:pt idx="6">
                  <c:v>Fusarium oxysporum</c:v>
                </c:pt>
              </c:strCache>
            </c:strRef>
          </c:cat>
          <c:val>
            <c:numRef>
              <c:f>Sheet5!$B$41:$B$49</c:f>
              <c:numCache>
                <c:formatCode>General</c:formatCode>
                <c:ptCount val="9"/>
                <c:pt idx="0">
                  <c:v>19</c:v>
                </c:pt>
                <c:pt idx="3">
                  <c:v>12</c:v>
                </c:pt>
                <c:pt idx="6">
                  <c:v>7</c:v>
                </c:pt>
              </c:numCache>
            </c:numRef>
          </c:val>
          <c:extLst>
            <c:ext xmlns:c16="http://schemas.microsoft.com/office/drawing/2014/chart" uri="{C3380CC4-5D6E-409C-BE32-E72D297353CC}">
              <c16:uniqueId val="{00000000-29D7-4E04-A273-3D6C06E16B18}"/>
            </c:ext>
          </c:extLst>
        </c:ser>
        <c:ser>
          <c:idx val="1"/>
          <c:order val="1"/>
          <c:tx>
            <c:strRef>
              <c:f>Sheet5!$C$37:$C$40</c:f>
              <c:strCache>
                <c:ptCount val="1"/>
                <c:pt idx="0">
                  <c:v>Zone of Inhibition of antibiotic</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BarType val="both"/>
            <c:errValType val="stdDev"/>
            <c:noEndCap val="0"/>
            <c:val val="1"/>
          </c:errBars>
          <c:cat>
            <c:strRef>
              <c:f>Sheet5!$A$41:$A$49</c:f>
              <c:strCache>
                <c:ptCount val="7"/>
                <c:pt idx="0">
                  <c:v>Aspergillus niger</c:v>
                </c:pt>
                <c:pt idx="3">
                  <c:v>Candida albicans</c:v>
                </c:pt>
                <c:pt idx="6">
                  <c:v>Fusarium oxysporum</c:v>
                </c:pt>
              </c:strCache>
            </c:strRef>
          </c:cat>
          <c:val>
            <c:numRef>
              <c:f>Sheet5!$C$41:$C$49</c:f>
              <c:numCache>
                <c:formatCode>General</c:formatCode>
                <c:ptCount val="9"/>
                <c:pt idx="0">
                  <c:v>27</c:v>
                </c:pt>
                <c:pt idx="3">
                  <c:v>20</c:v>
                </c:pt>
                <c:pt idx="6">
                  <c:v>14</c:v>
                </c:pt>
              </c:numCache>
            </c:numRef>
          </c:val>
          <c:extLst>
            <c:ext xmlns:c16="http://schemas.microsoft.com/office/drawing/2014/chart" uri="{C3380CC4-5D6E-409C-BE32-E72D297353CC}">
              <c16:uniqueId val="{00000001-29D7-4E04-A273-3D6C06E16B18}"/>
            </c:ext>
          </c:extLst>
        </c:ser>
        <c:dLbls>
          <c:dLblPos val="outEnd"/>
          <c:showLegendKey val="0"/>
          <c:showVal val="1"/>
          <c:showCatName val="0"/>
          <c:showSerName val="0"/>
          <c:showPercent val="0"/>
          <c:showBubbleSize val="0"/>
        </c:dLbls>
        <c:gapWidth val="150"/>
        <c:axId val="-1720674304"/>
        <c:axId val="2091674432"/>
      </c:barChart>
      <c:catAx>
        <c:axId val="-1720674304"/>
        <c:scaling>
          <c:orientation val="minMax"/>
        </c:scaling>
        <c:delete val="0"/>
        <c:axPos val="b"/>
        <c:title>
          <c:tx>
            <c:rich>
              <a:bodyPr/>
              <a:lstStyle/>
              <a:p>
                <a:pPr>
                  <a:defRPr/>
                </a:pPr>
                <a:r>
                  <a:rPr lang="en-US" sz="1200" baseline="0">
                    <a:latin typeface="Book Antiqua" panose="02040602050305030304" pitchFamily="18" charset="0"/>
                  </a:rPr>
                  <a:t>Fungal strains</a:t>
                </a:r>
                <a:endParaRPr lang="en-US" sz="1200">
                  <a:latin typeface="Book Antiqua" panose="02040602050305030304" pitchFamily="18" charset="0"/>
                </a:endParaRPr>
              </a:p>
            </c:rich>
          </c:tx>
          <c:overlay val="0"/>
        </c:title>
        <c:numFmt formatCode="General" sourceLinked="0"/>
        <c:majorTickMark val="out"/>
        <c:minorTickMark val="none"/>
        <c:tickLblPos val="nextTo"/>
        <c:txPr>
          <a:bodyPr/>
          <a:lstStyle/>
          <a:p>
            <a:pPr>
              <a:defRPr>
                <a:latin typeface="Book Antiqua" panose="02040602050305030304" pitchFamily="18" charset="0"/>
              </a:defRPr>
            </a:pPr>
            <a:endParaRPr lang="en-US"/>
          </a:p>
        </c:txPr>
        <c:crossAx val="2091674432"/>
        <c:crosses val="autoZero"/>
        <c:auto val="1"/>
        <c:lblAlgn val="ctr"/>
        <c:lblOffset val="100"/>
        <c:noMultiLvlLbl val="0"/>
      </c:catAx>
      <c:valAx>
        <c:axId val="2091674432"/>
        <c:scaling>
          <c:orientation val="minMax"/>
        </c:scaling>
        <c:delete val="0"/>
        <c:axPos val="l"/>
        <c:majorGridlines/>
        <c:title>
          <c:tx>
            <c:rich>
              <a:bodyPr rot="-5400000" vert="horz"/>
              <a:lstStyle/>
              <a:p>
                <a:pPr>
                  <a:defRPr/>
                </a:pPr>
                <a:r>
                  <a:rPr lang="en-US" sz="1200">
                    <a:latin typeface="Book Antiqua" panose="02040602050305030304" pitchFamily="18" charset="0"/>
                  </a:rPr>
                  <a:t>Zone</a:t>
                </a:r>
                <a:r>
                  <a:rPr lang="en-US" sz="1200" baseline="0">
                    <a:latin typeface="Book Antiqua" panose="02040602050305030304" pitchFamily="18" charset="0"/>
                  </a:rPr>
                  <a:t> of Inhibition</a:t>
                </a:r>
                <a:endParaRPr lang="en-US" sz="1200">
                  <a:latin typeface="Book Antiqua" panose="02040602050305030304" pitchFamily="18" charset="0"/>
                </a:endParaRPr>
              </a:p>
            </c:rich>
          </c:tx>
          <c:overlay val="0"/>
        </c:title>
        <c:numFmt formatCode="General" sourceLinked="1"/>
        <c:majorTickMark val="out"/>
        <c:minorTickMark val="none"/>
        <c:tickLblPos val="nextTo"/>
        <c:txPr>
          <a:bodyPr/>
          <a:lstStyle/>
          <a:p>
            <a:pPr>
              <a:defRPr>
                <a:latin typeface="Book Antiqua" panose="02040602050305030304" pitchFamily="18" charset="0"/>
              </a:defRPr>
            </a:pPr>
            <a:endParaRPr lang="en-US"/>
          </a:p>
        </c:txPr>
        <c:crossAx val="-1720674304"/>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Total reducing power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errBars>
            <c:errBarType val="both"/>
            <c:errValType val="cust"/>
            <c:noEndCap val="0"/>
            <c:plus>
              <c:numLit>
                <c:formatCode>General</c:formatCode>
                <c:ptCount val="1"/>
                <c:pt idx="0">
                  <c:v>1</c:v>
                </c:pt>
              </c:numLit>
            </c:plus>
            <c:minus>
              <c:numLit>
                <c:formatCode>General</c:formatCode>
                <c:ptCount val="1"/>
                <c:pt idx="0">
                  <c:v>1</c:v>
                </c:pt>
              </c:numLit>
            </c:minus>
            <c:spPr>
              <a:noFill/>
              <a:ln w="9525" cap="flat" cmpd="sng" algn="ctr">
                <a:solidFill>
                  <a:schemeClr val="tx1">
                    <a:lumMod val="65000"/>
                    <a:lumOff val="35000"/>
                  </a:schemeClr>
                </a:solidFill>
                <a:round/>
              </a:ln>
              <a:effectLst/>
            </c:spPr>
          </c:errBars>
          <c:cat>
            <c:strRef>
              <c:f>TRP!$B$14:$C$14</c:f>
              <c:strCache>
                <c:ptCount val="2"/>
                <c:pt idx="0">
                  <c:v>Sample</c:v>
                </c:pt>
                <c:pt idx="1">
                  <c:v>Control</c:v>
                </c:pt>
              </c:strCache>
            </c:strRef>
          </c:cat>
          <c:val>
            <c:numRef>
              <c:f>TRP!$B$15:$C$15</c:f>
              <c:numCache>
                <c:formatCode>General</c:formatCode>
                <c:ptCount val="2"/>
                <c:pt idx="0">
                  <c:v>10.183299389002038</c:v>
                </c:pt>
                <c:pt idx="1">
                  <c:v>12.992192803801764</c:v>
                </c:pt>
              </c:numCache>
            </c:numRef>
          </c:val>
          <c:extLst>
            <c:ext xmlns:c16="http://schemas.microsoft.com/office/drawing/2014/chart" uri="{C3380CC4-5D6E-409C-BE32-E72D297353CC}">
              <c16:uniqueId val="{00000000-925C-4D19-A950-34ABC000625A}"/>
            </c:ext>
          </c:extLst>
        </c:ser>
        <c:dLbls>
          <c:showLegendKey val="0"/>
          <c:showVal val="0"/>
          <c:showCatName val="0"/>
          <c:showSerName val="0"/>
          <c:showPercent val="0"/>
          <c:showBubbleSize val="0"/>
        </c:dLbls>
        <c:gapWidth val="219"/>
        <c:overlap val="-27"/>
        <c:axId val="1939230815"/>
        <c:axId val="1939232063"/>
      </c:barChart>
      <c:catAx>
        <c:axId val="19392308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39232063"/>
        <c:crosses val="autoZero"/>
        <c:auto val="1"/>
        <c:lblAlgn val="ctr"/>
        <c:lblOffset val="100"/>
        <c:noMultiLvlLbl val="0"/>
      </c:catAx>
      <c:valAx>
        <c:axId val="19392320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3923081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Total reducing power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dLbls>
          <c:showLegendKey val="0"/>
          <c:showVal val="0"/>
          <c:showCatName val="0"/>
          <c:showSerName val="0"/>
          <c:showPercent val="0"/>
          <c:showBubbleSize val="0"/>
        </c:dLbls>
        <c:gapWidth val="219"/>
        <c:overlap val="-27"/>
        <c:axId val="1939230815"/>
        <c:axId val="1939232063"/>
      </c:barChart>
      <c:catAx>
        <c:axId val="19392308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39232063"/>
        <c:crosses val="autoZero"/>
        <c:auto val="1"/>
        <c:lblAlgn val="ctr"/>
        <c:lblOffset val="100"/>
        <c:noMultiLvlLbl val="0"/>
      </c:catAx>
      <c:valAx>
        <c:axId val="19392320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3923081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Total</a:t>
            </a:r>
            <a:r>
              <a:rPr lang="en-US" baseline="0"/>
              <a:t> Antioxidant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errBars>
            <c:errBarType val="both"/>
            <c:errValType val="cust"/>
            <c:noEndCap val="0"/>
            <c:plus>
              <c:numLit>
                <c:formatCode>General</c:formatCode>
                <c:ptCount val="1"/>
                <c:pt idx="0">
                  <c:v>1</c:v>
                </c:pt>
              </c:numLit>
            </c:plus>
            <c:minus>
              <c:numLit>
                <c:formatCode>General</c:formatCode>
                <c:ptCount val="1"/>
                <c:pt idx="0">
                  <c:v>1</c:v>
                </c:pt>
              </c:numLit>
            </c:minus>
            <c:spPr>
              <a:noFill/>
              <a:ln w="9525" cap="flat" cmpd="sng" algn="ctr">
                <a:solidFill>
                  <a:schemeClr val="tx1">
                    <a:lumMod val="65000"/>
                    <a:lumOff val="35000"/>
                  </a:schemeClr>
                </a:solidFill>
                <a:round/>
              </a:ln>
              <a:effectLst/>
            </c:spPr>
          </c:errBars>
          <c:cat>
            <c:strRef>
              <c:f>TAC!$B$14:$C$14</c:f>
              <c:strCache>
                <c:ptCount val="2"/>
                <c:pt idx="0">
                  <c:v>sample</c:v>
                </c:pt>
                <c:pt idx="1">
                  <c:v>positive</c:v>
                </c:pt>
              </c:strCache>
            </c:strRef>
          </c:cat>
          <c:val>
            <c:numRef>
              <c:f>TAC!$B$15:$C$15</c:f>
              <c:numCache>
                <c:formatCode>General</c:formatCode>
                <c:ptCount val="2"/>
                <c:pt idx="0">
                  <c:v>196.6919982118909</c:v>
                </c:pt>
                <c:pt idx="1">
                  <c:v>363.24690806139171</c:v>
                </c:pt>
              </c:numCache>
            </c:numRef>
          </c:val>
          <c:extLst>
            <c:ext xmlns:c16="http://schemas.microsoft.com/office/drawing/2014/chart" uri="{C3380CC4-5D6E-409C-BE32-E72D297353CC}">
              <c16:uniqueId val="{00000000-931B-4487-BD1F-A1FDFB071D30}"/>
            </c:ext>
          </c:extLst>
        </c:ser>
        <c:dLbls>
          <c:showLegendKey val="0"/>
          <c:showVal val="0"/>
          <c:showCatName val="0"/>
          <c:showSerName val="0"/>
          <c:showPercent val="0"/>
          <c:showBubbleSize val="0"/>
        </c:dLbls>
        <c:gapWidth val="219"/>
        <c:overlap val="-27"/>
        <c:axId val="2106424671"/>
        <c:axId val="1866881999"/>
      </c:barChart>
      <c:catAx>
        <c:axId val="21064246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6881999"/>
        <c:crosses val="autoZero"/>
        <c:auto val="1"/>
        <c:lblAlgn val="ctr"/>
        <c:lblOffset val="100"/>
        <c:noMultiLvlLbl val="0"/>
      </c:catAx>
      <c:valAx>
        <c:axId val="18668819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0642467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Total reducing power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dLbls>
          <c:showLegendKey val="0"/>
          <c:showVal val="0"/>
          <c:showCatName val="0"/>
          <c:showSerName val="0"/>
          <c:showPercent val="0"/>
          <c:showBubbleSize val="0"/>
        </c:dLbls>
        <c:gapWidth val="219"/>
        <c:overlap val="-27"/>
        <c:axId val="1939230815"/>
        <c:axId val="1939232063"/>
      </c:barChart>
      <c:catAx>
        <c:axId val="19392308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39232063"/>
        <c:crosses val="autoZero"/>
        <c:auto val="1"/>
        <c:lblAlgn val="ctr"/>
        <c:lblOffset val="100"/>
        <c:noMultiLvlLbl val="0"/>
      </c:catAx>
      <c:valAx>
        <c:axId val="19392320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3923081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baseline="0">
                <a:solidFill>
                  <a:sysClr val="windowText" lastClr="000000"/>
                </a:solidFill>
                <a:latin typeface="Book Antiqua" panose="02040602050305030304" pitchFamily="18" charset="0"/>
                <a:ea typeface="+mn-ea"/>
                <a:cs typeface="+mn-cs"/>
              </a:defRPr>
            </a:pPr>
            <a:r>
              <a:rPr lang="en-US" sz="1400" dirty="0">
                <a:solidFill>
                  <a:sysClr val="windowText" lastClr="000000"/>
                </a:solidFill>
                <a:latin typeface="Book Antiqua" panose="02040602050305030304" pitchFamily="18" charset="0"/>
              </a:rPr>
              <a:t>Cytotoxic activity of</a:t>
            </a:r>
            <a:r>
              <a:rPr lang="en-US" sz="1400" baseline="0" dirty="0">
                <a:solidFill>
                  <a:sysClr val="windowText" lastClr="000000"/>
                </a:solidFill>
                <a:latin typeface="Book Antiqua" panose="02040602050305030304" pitchFamily="18" charset="0"/>
              </a:rPr>
              <a:t> snail mucus</a:t>
            </a:r>
            <a:endParaRPr lang="en-US" sz="1400" dirty="0">
              <a:solidFill>
                <a:sysClr val="windowText" lastClr="000000"/>
              </a:solidFill>
              <a:latin typeface="Book Antiqua" panose="02040602050305030304" pitchFamily="18" charset="0"/>
            </a:endParaRPr>
          </a:p>
        </c:rich>
      </c:tx>
      <c:overlay val="1"/>
      <c:spPr>
        <a:noFill/>
        <a:ln>
          <a:noFill/>
        </a:ln>
        <a:effectLst/>
      </c:spPr>
    </c:title>
    <c:autoTitleDeleted val="0"/>
    <c:plotArea>
      <c:layout>
        <c:manualLayout>
          <c:layoutTarget val="inner"/>
          <c:xMode val="edge"/>
          <c:yMode val="edge"/>
          <c:x val="0.12393649657429184"/>
          <c:y val="0.17143836612260202"/>
          <c:w val="0.75108223972003485"/>
          <c:h val="0.61736012506633398"/>
        </c:manualLayout>
      </c:layout>
      <c:barChart>
        <c:barDir val="col"/>
        <c:grouping val="clustered"/>
        <c:varyColors val="0"/>
        <c:ser>
          <c:idx val="0"/>
          <c:order val="0"/>
          <c:tx>
            <c:strRef>
              <c:f>'[thesis result.xlsx]Sheet1'!$A$3</c:f>
              <c:strCache>
                <c:ptCount val="1"/>
                <c:pt idx="0">
                  <c:v>10 ppm</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'[thesis result.xlsx]Sheet1'!$B$2:$E$2</c:f>
              <c:strCache>
                <c:ptCount val="4"/>
                <c:pt idx="0">
                  <c:v>No of Shrimps</c:v>
                </c:pt>
                <c:pt idx="1">
                  <c:v>Shrimps live</c:v>
                </c:pt>
                <c:pt idx="2">
                  <c:v>Shrimps dead</c:v>
                </c:pt>
                <c:pt idx="3">
                  <c:v> Dead percentage</c:v>
                </c:pt>
              </c:strCache>
            </c:strRef>
          </c:cat>
          <c:val>
            <c:numRef>
              <c:f>'[thesis result.xlsx]Sheet1'!$B$3:$E$3</c:f>
              <c:numCache>
                <c:formatCode>General</c:formatCode>
                <c:ptCount val="4"/>
                <c:pt idx="0">
                  <c:v>10</c:v>
                </c:pt>
                <c:pt idx="1">
                  <c:v>6</c:v>
                </c:pt>
                <c:pt idx="2">
                  <c:v>4</c:v>
                </c:pt>
                <c:pt idx="3">
                  <c:v>0.4</c:v>
                </c:pt>
              </c:numCache>
            </c:numRef>
          </c:val>
          <c:extLst>
            <c:ext xmlns:c16="http://schemas.microsoft.com/office/drawing/2014/chart" uri="{C3380CC4-5D6E-409C-BE32-E72D297353CC}">
              <c16:uniqueId val="{00000000-4016-43F7-AD61-D9CE3E2BC74C}"/>
            </c:ext>
          </c:extLst>
        </c:ser>
        <c:ser>
          <c:idx val="1"/>
          <c:order val="1"/>
          <c:tx>
            <c:strRef>
              <c:f>'[thesis result.xlsx]Sheet1'!$A$4</c:f>
              <c:strCache>
                <c:ptCount val="1"/>
                <c:pt idx="0">
                  <c:v>50ppm</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'[thesis result.xlsx]Sheet1'!$B$2:$E$2</c:f>
              <c:strCache>
                <c:ptCount val="4"/>
                <c:pt idx="0">
                  <c:v>No of Shrimps</c:v>
                </c:pt>
                <c:pt idx="1">
                  <c:v>Shrimps live</c:v>
                </c:pt>
                <c:pt idx="2">
                  <c:v>Shrimps dead</c:v>
                </c:pt>
                <c:pt idx="3">
                  <c:v> Dead percentage</c:v>
                </c:pt>
              </c:strCache>
            </c:strRef>
          </c:cat>
          <c:val>
            <c:numRef>
              <c:f>'[thesis result.xlsx]Sheet1'!$B$4:$E$4</c:f>
              <c:numCache>
                <c:formatCode>General</c:formatCode>
                <c:ptCount val="4"/>
                <c:pt idx="0">
                  <c:v>10</c:v>
                </c:pt>
                <c:pt idx="1">
                  <c:v>5</c:v>
                </c:pt>
                <c:pt idx="2">
                  <c:v>5</c:v>
                </c:pt>
                <c:pt idx="3">
                  <c:v>0.5</c:v>
                </c:pt>
              </c:numCache>
            </c:numRef>
          </c:val>
          <c:extLst>
            <c:ext xmlns:c16="http://schemas.microsoft.com/office/drawing/2014/chart" uri="{C3380CC4-5D6E-409C-BE32-E72D297353CC}">
              <c16:uniqueId val="{00000001-4016-43F7-AD61-D9CE3E2BC74C}"/>
            </c:ext>
          </c:extLst>
        </c:ser>
        <c:ser>
          <c:idx val="2"/>
          <c:order val="2"/>
          <c:tx>
            <c:strRef>
              <c:f>'[thesis result.xlsx]Sheet1'!$A$5</c:f>
              <c:strCache>
                <c:ptCount val="1"/>
                <c:pt idx="0">
                  <c:v>500ppm</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'[thesis result.xlsx]Sheet1'!$B$2:$E$2</c:f>
              <c:strCache>
                <c:ptCount val="4"/>
                <c:pt idx="0">
                  <c:v>No of Shrimps</c:v>
                </c:pt>
                <c:pt idx="1">
                  <c:v>Shrimps live</c:v>
                </c:pt>
                <c:pt idx="2">
                  <c:v>Shrimps dead</c:v>
                </c:pt>
                <c:pt idx="3">
                  <c:v> Dead percentage</c:v>
                </c:pt>
              </c:strCache>
            </c:strRef>
          </c:cat>
          <c:val>
            <c:numRef>
              <c:f>'[thesis result.xlsx]Sheet1'!$B$5:$E$5</c:f>
              <c:numCache>
                <c:formatCode>General</c:formatCode>
                <c:ptCount val="4"/>
                <c:pt idx="0">
                  <c:v>10</c:v>
                </c:pt>
                <c:pt idx="1">
                  <c:v>4</c:v>
                </c:pt>
                <c:pt idx="2">
                  <c:v>6</c:v>
                </c:pt>
                <c:pt idx="3">
                  <c:v>0.6</c:v>
                </c:pt>
              </c:numCache>
            </c:numRef>
          </c:val>
          <c:extLst>
            <c:ext xmlns:c16="http://schemas.microsoft.com/office/drawing/2014/chart" uri="{C3380CC4-5D6E-409C-BE32-E72D297353CC}">
              <c16:uniqueId val="{00000002-4016-43F7-AD61-D9CE3E2BC74C}"/>
            </c:ext>
          </c:extLst>
        </c:ser>
        <c:dLbls>
          <c:dLblPos val="outEnd"/>
          <c:showLegendKey val="0"/>
          <c:showVal val="1"/>
          <c:showCatName val="0"/>
          <c:showSerName val="0"/>
          <c:showPercent val="0"/>
          <c:showBubbleSize val="0"/>
        </c:dLbls>
        <c:gapWidth val="100"/>
        <c:overlap val="-24"/>
        <c:axId val="-1688037376"/>
        <c:axId val="-1318044928"/>
      </c:barChart>
      <c:catAx>
        <c:axId val="-1688037376"/>
        <c:scaling>
          <c:orientation val="minMax"/>
        </c:scaling>
        <c:delete val="0"/>
        <c:axPos val="b"/>
        <c:title>
          <c:tx>
            <c:rich>
              <a:bodyPr/>
              <a:lstStyle/>
              <a:p>
                <a:pPr>
                  <a:defRPr sz="1200">
                    <a:solidFill>
                      <a:sysClr val="windowText" lastClr="000000"/>
                    </a:solidFill>
                    <a:latin typeface="Book Antiqua" panose="02040602050305030304" pitchFamily="18" charset="0"/>
                  </a:defRPr>
                </a:pPr>
                <a:r>
                  <a:rPr lang="en-US" sz="1200">
                    <a:solidFill>
                      <a:sysClr val="windowText" lastClr="000000"/>
                    </a:solidFill>
                    <a:latin typeface="Book Antiqua" panose="02040602050305030304" pitchFamily="18" charset="0"/>
                  </a:rPr>
                  <a:t>Concentrations</a:t>
                </a:r>
              </a:p>
            </c:rich>
          </c:tx>
          <c:overlay val="0"/>
        </c:title>
        <c:numFmt formatCode="General" sourceLinked="0"/>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Book Antiqua" panose="02040602050305030304" pitchFamily="18" charset="0"/>
                <a:ea typeface="+mn-ea"/>
                <a:cs typeface="+mn-cs"/>
              </a:defRPr>
            </a:pPr>
            <a:endParaRPr lang="en-US"/>
          </a:p>
        </c:txPr>
        <c:crossAx val="-1318044928"/>
        <c:crosses val="autoZero"/>
        <c:auto val="1"/>
        <c:lblAlgn val="ctr"/>
        <c:lblOffset val="100"/>
        <c:noMultiLvlLbl val="0"/>
      </c:catAx>
      <c:valAx>
        <c:axId val="-1318044928"/>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ysClr val="windowText" lastClr="000000"/>
                    </a:solidFill>
                    <a:latin typeface="Book Antiqua" panose="02040602050305030304" pitchFamily="18" charset="0"/>
                    <a:ea typeface="+mn-ea"/>
                    <a:cs typeface="+mn-cs"/>
                  </a:defRPr>
                </a:pPr>
                <a:r>
                  <a:rPr lang="en-US" sz="1200">
                    <a:solidFill>
                      <a:sysClr val="windowText" lastClr="000000"/>
                    </a:solidFill>
                    <a:latin typeface="Book Antiqua" panose="02040602050305030304" pitchFamily="18" charset="0"/>
                  </a:rPr>
                  <a:t>No of Shrimps</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Book Antiqua" panose="02040602050305030304" pitchFamily="18" charset="0"/>
                <a:ea typeface="+mn-ea"/>
                <a:cs typeface="+mn-cs"/>
              </a:defRPr>
            </a:pPr>
            <a:endParaRPr lang="en-US"/>
          </a:p>
        </c:txPr>
        <c:crossAx val="-1688037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Book Antiqua" panose="02040602050305030304" pitchFamily="18" charset="0"/>
              <a:ea typeface="+mn-ea"/>
              <a:cs typeface="+mn-cs"/>
            </a:defRPr>
          </a:pPr>
          <a:endParaRPr lang="en-US"/>
        </a:p>
      </c:txPr>
    </c:legend>
    <c:plotVisOnly val="1"/>
    <c:dispBlanksAs val="gap"/>
    <c:showDLblsOverMax val="0"/>
  </c:chart>
  <c:spPr>
    <a:solidFill>
      <a:schemeClr val="bg1"/>
    </a:solidFill>
    <a:ln w="9525" cap="flat" cmpd="sng" algn="ctr">
      <a:solidFill>
        <a:schemeClr val="tx2">
          <a:lumMod val="15000"/>
          <a:lumOff val="85000"/>
        </a:schemeClr>
      </a:solidFill>
      <a:round/>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Total reducing power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dLbls>
          <c:showLegendKey val="0"/>
          <c:showVal val="0"/>
          <c:showCatName val="0"/>
          <c:showSerName val="0"/>
          <c:showPercent val="0"/>
          <c:showBubbleSize val="0"/>
        </c:dLbls>
        <c:gapWidth val="219"/>
        <c:overlap val="-27"/>
        <c:axId val="1939230815"/>
        <c:axId val="1939232063"/>
      </c:barChart>
      <c:catAx>
        <c:axId val="19392308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39232063"/>
        <c:crosses val="autoZero"/>
        <c:auto val="1"/>
        <c:lblAlgn val="ctr"/>
        <c:lblOffset val="100"/>
        <c:noMultiLvlLbl val="0"/>
      </c:catAx>
      <c:valAx>
        <c:axId val="19392320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3923081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Hemolytic</a:t>
            </a:r>
            <a:r>
              <a:rPr lang="en-US" baseline="0" dirty="0"/>
              <a:t> assay of snail mucus</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0539370078740152E-2"/>
          <c:y val="0.17171296296296296"/>
          <c:w val="0.67268285214348211"/>
          <c:h val="0.77736111111111106"/>
        </c:manualLayout>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og"/>
            <c:dispRSqr val="0"/>
            <c:dispEq val="0"/>
          </c:trendline>
          <c:xVal>
            <c:numRef>
              <c:f>hemolytic!$E$14:$H$14</c:f>
              <c:numCache>
                <c:formatCode>General</c:formatCode>
                <c:ptCount val="4"/>
                <c:pt idx="0">
                  <c:v>400</c:v>
                </c:pt>
                <c:pt idx="1">
                  <c:v>300</c:v>
                </c:pt>
                <c:pt idx="2">
                  <c:v>200</c:v>
                </c:pt>
                <c:pt idx="3">
                  <c:v>100</c:v>
                </c:pt>
              </c:numCache>
            </c:numRef>
          </c:xVal>
          <c:yVal>
            <c:numRef>
              <c:f>hemolytic!$E$15:$H$15</c:f>
              <c:numCache>
                <c:formatCode>General</c:formatCode>
                <c:ptCount val="4"/>
                <c:pt idx="0">
                  <c:v>8.9285714285713136E-2</c:v>
                </c:pt>
                <c:pt idx="1">
                  <c:v>1.27272727272727</c:v>
                </c:pt>
                <c:pt idx="2">
                  <c:v>1.4545454545454599</c:v>
                </c:pt>
                <c:pt idx="3">
                  <c:v>2.1818181818181799</c:v>
                </c:pt>
              </c:numCache>
            </c:numRef>
          </c:yVal>
          <c:smooth val="0"/>
          <c:extLst>
            <c:ext xmlns:c16="http://schemas.microsoft.com/office/drawing/2014/chart" uri="{C3380CC4-5D6E-409C-BE32-E72D297353CC}">
              <c16:uniqueId val="{00000001-F80B-43D9-BDB4-836039C4E9FB}"/>
            </c:ext>
          </c:extLst>
        </c:ser>
        <c:ser>
          <c:idx val="1"/>
          <c:order val="1"/>
          <c:spPr>
            <a:ln w="25400" cap="rnd">
              <a:noFill/>
              <a:round/>
            </a:ln>
            <a:effectLst/>
          </c:spPr>
          <c:marker>
            <c:symbol val="circle"/>
            <c:size val="5"/>
            <c:spPr>
              <a:solidFill>
                <a:schemeClr val="accent2"/>
              </a:solidFill>
              <a:ln w="9525">
                <a:solidFill>
                  <a:schemeClr val="accent2"/>
                </a:solidFill>
              </a:ln>
              <a:effectLst/>
            </c:spPr>
          </c:marker>
          <c:trendline>
            <c:spPr>
              <a:ln w="19050" cap="rnd">
                <a:solidFill>
                  <a:schemeClr val="accent2"/>
                </a:solidFill>
                <a:prstDash val="sysDot"/>
              </a:ln>
              <a:effectLst/>
            </c:spPr>
            <c:trendlineType val="log"/>
            <c:dispRSqr val="0"/>
            <c:dispEq val="0"/>
          </c:trendline>
          <c:xVal>
            <c:numRef>
              <c:f>hemolytic!$E$14:$H$14</c:f>
              <c:numCache>
                <c:formatCode>General</c:formatCode>
                <c:ptCount val="4"/>
                <c:pt idx="0">
                  <c:v>400</c:v>
                </c:pt>
                <c:pt idx="1">
                  <c:v>300</c:v>
                </c:pt>
                <c:pt idx="2">
                  <c:v>200</c:v>
                </c:pt>
                <c:pt idx="3">
                  <c:v>100</c:v>
                </c:pt>
              </c:numCache>
            </c:numRef>
          </c:xVal>
          <c:yVal>
            <c:numRef>
              <c:f>hemolytic!$E$16:$H$16</c:f>
              <c:numCache>
                <c:formatCode>General</c:formatCode>
                <c:ptCount val="4"/>
                <c:pt idx="0">
                  <c:v>0.36363636363636398</c:v>
                </c:pt>
                <c:pt idx="1">
                  <c:v>0.54545454545454597</c:v>
                </c:pt>
                <c:pt idx="2">
                  <c:v>1</c:v>
                </c:pt>
                <c:pt idx="3">
                  <c:v>1.36363636363636</c:v>
                </c:pt>
              </c:numCache>
            </c:numRef>
          </c:yVal>
          <c:smooth val="0"/>
          <c:extLst>
            <c:ext xmlns:c16="http://schemas.microsoft.com/office/drawing/2014/chart" uri="{C3380CC4-5D6E-409C-BE32-E72D297353CC}">
              <c16:uniqueId val="{00000003-F80B-43D9-BDB4-836039C4E9FB}"/>
            </c:ext>
          </c:extLst>
        </c:ser>
        <c:dLbls>
          <c:showLegendKey val="0"/>
          <c:showVal val="0"/>
          <c:showCatName val="0"/>
          <c:showSerName val="0"/>
          <c:showPercent val="0"/>
          <c:showBubbleSize val="0"/>
        </c:dLbls>
        <c:axId val="1914590912"/>
        <c:axId val="1914574592"/>
      </c:scatterChart>
      <c:valAx>
        <c:axId val="191459091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14574592"/>
        <c:crosses val="autoZero"/>
        <c:crossBetween val="midCat"/>
      </c:valAx>
      <c:valAx>
        <c:axId val="19145745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14590912"/>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Total reducing power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dLbls>
          <c:showLegendKey val="0"/>
          <c:showVal val="0"/>
          <c:showCatName val="0"/>
          <c:showSerName val="0"/>
          <c:showPercent val="0"/>
          <c:showBubbleSize val="0"/>
        </c:dLbls>
        <c:gapWidth val="219"/>
        <c:overlap val="-27"/>
        <c:axId val="1939230815"/>
        <c:axId val="1939232063"/>
      </c:barChart>
      <c:catAx>
        <c:axId val="19392308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39232063"/>
        <c:crosses val="autoZero"/>
        <c:auto val="1"/>
        <c:lblAlgn val="ctr"/>
        <c:lblOffset val="100"/>
        <c:noMultiLvlLbl val="0"/>
      </c:catAx>
      <c:valAx>
        <c:axId val="19392320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3923081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41A13C-F520-492A-8055-75532DDE125F}" type="datetimeFigureOut">
              <a:rPr lang="en-US" smtClean="0"/>
              <a:t>1/16/2026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7D5114-8A42-4A29-9EAD-C23823BACE84}" type="slidenum">
              <a:rPr lang="en-US" smtClean="0"/>
              <a:t>‹#›</a:t>
            </a:fld>
            <a:endParaRPr lang="en-US"/>
          </a:p>
        </p:txBody>
      </p:sp>
    </p:spTree>
    <p:extLst>
      <p:ext uri="{BB962C8B-B14F-4D97-AF65-F5344CB8AC3E}">
        <p14:creationId xmlns:p14="http://schemas.microsoft.com/office/powerpoint/2010/main" val="4044783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7D5114-8A42-4A29-9EAD-C23823BACE84}" type="slidenum">
              <a:rPr lang="en-US" smtClean="0"/>
              <a:t>3</a:t>
            </a:fld>
            <a:endParaRPr lang="en-US"/>
          </a:p>
        </p:txBody>
      </p:sp>
    </p:spTree>
    <p:extLst>
      <p:ext uri="{BB962C8B-B14F-4D97-AF65-F5344CB8AC3E}">
        <p14:creationId xmlns:p14="http://schemas.microsoft.com/office/powerpoint/2010/main" val="2187252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7D5114-8A42-4A29-9EAD-C23823BACE84}" type="slidenum">
              <a:rPr lang="en-US" smtClean="0"/>
              <a:t>6</a:t>
            </a:fld>
            <a:endParaRPr lang="en-US"/>
          </a:p>
        </p:txBody>
      </p:sp>
    </p:spTree>
    <p:extLst>
      <p:ext uri="{BB962C8B-B14F-4D97-AF65-F5344CB8AC3E}">
        <p14:creationId xmlns:p14="http://schemas.microsoft.com/office/powerpoint/2010/main" val="18806734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7D5114-8A42-4A29-9EAD-C23823BACE84}" type="slidenum">
              <a:rPr lang="en-US" smtClean="0"/>
              <a:t>12</a:t>
            </a:fld>
            <a:endParaRPr lang="en-US"/>
          </a:p>
        </p:txBody>
      </p:sp>
    </p:spTree>
    <p:extLst>
      <p:ext uri="{BB962C8B-B14F-4D97-AF65-F5344CB8AC3E}">
        <p14:creationId xmlns:p14="http://schemas.microsoft.com/office/powerpoint/2010/main" val="2062231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7700B-BBED-BF5F-4846-8306CCBCE5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AB0A7F-87D4-AB8E-214D-43A185280A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D5FAA8-EC0A-AD42-34DA-8DAA4CC40D0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573380-9332-E25D-CDAC-6BD42C0CC2DA}"/>
              </a:ext>
            </a:extLst>
          </p:cNvPr>
          <p:cNvSpPr>
            <a:spLocks noGrp="1"/>
          </p:cNvSpPr>
          <p:nvPr>
            <p:ph type="sldNum" sz="quarter" idx="5"/>
          </p:nvPr>
        </p:nvSpPr>
        <p:spPr/>
        <p:txBody>
          <a:bodyPr/>
          <a:lstStyle/>
          <a:p>
            <a:fld id="{FE7D5114-8A42-4A29-9EAD-C23823BACE84}" type="slidenum">
              <a:rPr lang="en-US" smtClean="0"/>
              <a:t>13</a:t>
            </a:fld>
            <a:endParaRPr lang="en-US"/>
          </a:p>
        </p:txBody>
      </p:sp>
    </p:spTree>
    <p:extLst>
      <p:ext uri="{BB962C8B-B14F-4D97-AF65-F5344CB8AC3E}">
        <p14:creationId xmlns:p14="http://schemas.microsoft.com/office/powerpoint/2010/main" val="3223210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B6B8C-5B9E-2E42-6CFB-8E075575CB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01EC0D-2A9E-58F9-C9F3-455443FA98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E988391-09F1-60ED-B265-386ADD983E0A}"/>
              </a:ext>
            </a:extLst>
          </p:cNvPr>
          <p:cNvSpPr>
            <a:spLocks noGrp="1"/>
          </p:cNvSpPr>
          <p:nvPr>
            <p:ph type="dt" sz="half" idx="10"/>
          </p:nvPr>
        </p:nvSpPr>
        <p:spPr/>
        <p:txBody>
          <a:bodyPr/>
          <a:lstStyle/>
          <a:p>
            <a:fld id="{D553CD26-A16C-462A-B951-D75BF90FA129}" type="datetimeFigureOut">
              <a:rPr lang="en-US" smtClean="0"/>
              <a:t>1/16/2026</a:t>
            </a:fld>
            <a:endParaRPr lang="en-US"/>
          </a:p>
        </p:txBody>
      </p:sp>
      <p:sp>
        <p:nvSpPr>
          <p:cNvPr id="5" name="Footer Placeholder 4">
            <a:extLst>
              <a:ext uri="{FF2B5EF4-FFF2-40B4-BE49-F238E27FC236}">
                <a16:creationId xmlns:a16="http://schemas.microsoft.com/office/drawing/2014/main" id="{5298506F-72FB-EF0B-CCE3-C5103A5D22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C405B7-8F80-5017-3933-B33CDC37BBCF}"/>
              </a:ext>
            </a:extLst>
          </p:cNvPr>
          <p:cNvSpPr>
            <a:spLocks noGrp="1"/>
          </p:cNvSpPr>
          <p:nvPr>
            <p:ph type="sldNum" sz="quarter" idx="12"/>
          </p:nvPr>
        </p:nvSpPr>
        <p:spPr/>
        <p:txBody>
          <a:bodyPr/>
          <a:lstStyle/>
          <a:p>
            <a:fld id="{B383F93E-8FC7-466C-9B3E-B487A9AAF5B0}" type="slidenum">
              <a:rPr lang="en-US" smtClean="0"/>
              <a:t>‹#›</a:t>
            </a:fld>
            <a:endParaRPr lang="en-US"/>
          </a:p>
        </p:txBody>
      </p:sp>
    </p:spTree>
    <p:extLst>
      <p:ext uri="{BB962C8B-B14F-4D97-AF65-F5344CB8AC3E}">
        <p14:creationId xmlns:p14="http://schemas.microsoft.com/office/powerpoint/2010/main" val="2590515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31859-3F12-6B20-10C2-433AF80B2E9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CEE21C5-B480-1CC0-8AF5-D21E251FB05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09DA9F-2DEC-7E5E-D602-A35F3FBEF5B8}"/>
              </a:ext>
            </a:extLst>
          </p:cNvPr>
          <p:cNvSpPr>
            <a:spLocks noGrp="1"/>
          </p:cNvSpPr>
          <p:nvPr>
            <p:ph type="dt" sz="half" idx="10"/>
          </p:nvPr>
        </p:nvSpPr>
        <p:spPr/>
        <p:txBody>
          <a:bodyPr/>
          <a:lstStyle/>
          <a:p>
            <a:fld id="{D553CD26-A16C-462A-B951-D75BF90FA129}" type="datetimeFigureOut">
              <a:rPr lang="en-US" smtClean="0"/>
              <a:t>1/16/2026</a:t>
            </a:fld>
            <a:endParaRPr lang="en-US"/>
          </a:p>
        </p:txBody>
      </p:sp>
      <p:sp>
        <p:nvSpPr>
          <p:cNvPr id="5" name="Footer Placeholder 4">
            <a:extLst>
              <a:ext uri="{FF2B5EF4-FFF2-40B4-BE49-F238E27FC236}">
                <a16:creationId xmlns:a16="http://schemas.microsoft.com/office/drawing/2014/main" id="{042E7906-12E5-FEFB-0EF3-31E2C5CCEF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1372CC-49F4-C4F2-7227-AD4F55EAB498}"/>
              </a:ext>
            </a:extLst>
          </p:cNvPr>
          <p:cNvSpPr>
            <a:spLocks noGrp="1"/>
          </p:cNvSpPr>
          <p:nvPr>
            <p:ph type="sldNum" sz="quarter" idx="12"/>
          </p:nvPr>
        </p:nvSpPr>
        <p:spPr/>
        <p:txBody>
          <a:bodyPr/>
          <a:lstStyle/>
          <a:p>
            <a:fld id="{B383F93E-8FC7-466C-9B3E-B487A9AAF5B0}" type="slidenum">
              <a:rPr lang="en-US" smtClean="0"/>
              <a:t>‹#›</a:t>
            </a:fld>
            <a:endParaRPr lang="en-US"/>
          </a:p>
        </p:txBody>
      </p:sp>
    </p:spTree>
    <p:extLst>
      <p:ext uri="{BB962C8B-B14F-4D97-AF65-F5344CB8AC3E}">
        <p14:creationId xmlns:p14="http://schemas.microsoft.com/office/powerpoint/2010/main" val="198855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38AFCC-25C3-220D-AC06-A529A707540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F672B6C-421D-DD6E-6830-79DC4CC163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5CF661-C5AE-58D9-E124-807A26D5B1C9}"/>
              </a:ext>
            </a:extLst>
          </p:cNvPr>
          <p:cNvSpPr>
            <a:spLocks noGrp="1"/>
          </p:cNvSpPr>
          <p:nvPr>
            <p:ph type="dt" sz="half" idx="10"/>
          </p:nvPr>
        </p:nvSpPr>
        <p:spPr/>
        <p:txBody>
          <a:bodyPr/>
          <a:lstStyle/>
          <a:p>
            <a:fld id="{D553CD26-A16C-462A-B951-D75BF90FA129}" type="datetimeFigureOut">
              <a:rPr lang="en-US" smtClean="0"/>
              <a:t>1/16/2026</a:t>
            </a:fld>
            <a:endParaRPr lang="en-US"/>
          </a:p>
        </p:txBody>
      </p:sp>
      <p:sp>
        <p:nvSpPr>
          <p:cNvPr id="5" name="Footer Placeholder 4">
            <a:extLst>
              <a:ext uri="{FF2B5EF4-FFF2-40B4-BE49-F238E27FC236}">
                <a16:creationId xmlns:a16="http://schemas.microsoft.com/office/drawing/2014/main" id="{12F751E7-3893-2AF8-B665-5470556A75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40A55B-856D-795C-6386-2F21F71A5E44}"/>
              </a:ext>
            </a:extLst>
          </p:cNvPr>
          <p:cNvSpPr>
            <a:spLocks noGrp="1"/>
          </p:cNvSpPr>
          <p:nvPr>
            <p:ph type="sldNum" sz="quarter" idx="12"/>
          </p:nvPr>
        </p:nvSpPr>
        <p:spPr/>
        <p:txBody>
          <a:bodyPr/>
          <a:lstStyle/>
          <a:p>
            <a:fld id="{B383F93E-8FC7-466C-9B3E-B487A9AAF5B0}" type="slidenum">
              <a:rPr lang="en-US" smtClean="0"/>
              <a:t>‹#›</a:t>
            </a:fld>
            <a:endParaRPr lang="en-US"/>
          </a:p>
        </p:txBody>
      </p:sp>
    </p:spTree>
    <p:extLst>
      <p:ext uri="{BB962C8B-B14F-4D97-AF65-F5344CB8AC3E}">
        <p14:creationId xmlns:p14="http://schemas.microsoft.com/office/powerpoint/2010/main" val="1829576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A15FB-AC7F-09A8-5364-8430D8D1FB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150C4F-F905-1549-3274-22A34503B9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226051-3EFA-4095-FC5A-9BEA89C37F42}"/>
              </a:ext>
            </a:extLst>
          </p:cNvPr>
          <p:cNvSpPr>
            <a:spLocks noGrp="1"/>
          </p:cNvSpPr>
          <p:nvPr>
            <p:ph type="dt" sz="half" idx="10"/>
          </p:nvPr>
        </p:nvSpPr>
        <p:spPr/>
        <p:txBody>
          <a:bodyPr/>
          <a:lstStyle/>
          <a:p>
            <a:fld id="{D553CD26-A16C-462A-B951-D75BF90FA129}" type="datetimeFigureOut">
              <a:rPr lang="en-US" smtClean="0"/>
              <a:t>1/16/2026</a:t>
            </a:fld>
            <a:endParaRPr lang="en-US"/>
          </a:p>
        </p:txBody>
      </p:sp>
      <p:sp>
        <p:nvSpPr>
          <p:cNvPr id="5" name="Footer Placeholder 4">
            <a:extLst>
              <a:ext uri="{FF2B5EF4-FFF2-40B4-BE49-F238E27FC236}">
                <a16:creationId xmlns:a16="http://schemas.microsoft.com/office/drawing/2014/main" id="{E67AF90C-E175-75CA-57BF-3D36386287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98AF84-DC1C-D0A6-8E14-538352F1F143}"/>
              </a:ext>
            </a:extLst>
          </p:cNvPr>
          <p:cNvSpPr>
            <a:spLocks noGrp="1"/>
          </p:cNvSpPr>
          <p:nvPr>
            <p:ph type="sldNum" sz="quarter" idx="12"/>
          </p:nvPr>
        </p:nvSpPr>
        <p:spPr/>
        <p:txBody>
          <a:bodyPr/>
          <a:lstStyle/>
          <a:p>
            <a:fld id="{B383F93E-8FC7-466C-9B3E-B487A9AAF5B0}" type="slidenum">
              <a:rPr lang="en-US" smtClean="0"/>
              <a:t>‹#›</a:t>
            </a:fld>
            <a:endParaRPr lang="en-US"/>
          </a:p>
        </p:txBody>
      </p:sp>
    </p:spTree>
    <p:extLst>
      <p:ext uri="{BB962C8B-B14F-4D97-AF65-F5344CB8AC3E}">
        <p14:creationId xmlns:p14="http://schemas.microsoft.com/office/powerpoint/2010/main" val="1592087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D87D0-218E-36C7-C321-D3848E651E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CF64FF-0BCE-0D7B-A975-AB9D858A641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0468944-F894-26EC-AE47-2FAD3D991AB7}"/>
              </a:ext>
            </a:extLst>
          </p:cNvPr>
          <p:cNvSpPr>
            <a:spLocks noGrp="1"/>
          </p:cNvSpPr>
          <p:nvPr>
            <p:ph type="dt" sz="half" idx="10"/>
          </p:nvPr>
        </p:nvSpPr>
        <p:spPr/>
        <p:txBody>
          <a:bodyPr/>
          <a:lstStyle/>
          <a:p>
            <a:fld id="{D553CD26-A16C-462A-B951-D75BF90FA129}" type="datetimeFigureOut">
              <a:rPr lang="en-US" smtClean="0"/>
              <a:t>1/16/2026</a:t>
            </a:fld>
            <a:endParaRPr lang="en-US"/>
          </a:p>
        </p:txBody>
      </p:sp>
      <p:sp>
        <p:nvSpPr>
          <p:cNvPr id="5" name="Footer Placeholder 4">
            <a:extLst>
              <a:ext uri="{FF2B5EF4-FFF2-40B4-BE49-F238E27FC236}">
                <a16:creationId xmlns:a16="http://schemas.microsoft.com/office/drawing/2014/main" id="{DBEB7DD8-444A-B4B8-73AA-A414CD5AA2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8E85C1-0EBE-B9B6-A88B-5688F540EC67}"/>
              </a:ext>
            </a:extLst>
          </p:cNvPr>
          <p:cNvSpPr>
            <a:spLocks noGrp="1"/>
          </p:cNvSpPr>
          <p:nvPr>
            <p:ph type="sldNum" sz="quarter" idx="12"/>
          </p:nvPr>
        </p:nvSpPr>
        <p:spPr/>
        <p:txBody>
          <a:bodyPr/>
          <a:lstStyle/>
          <a:p>
            <a:fld id="{B383F93E-8FC7-466C-9B3E-B487A9AAF5B0}" type="slidenum">
              <a:rPr lang="en-US" smtClean="0"/>
              <a:t>‹#›</a:t>
            </a:fld>
            <a:endParaRPr lang="en-US"/>
          </a:p>
        </p:txBody>
      </p:sp>
    </p:spTree>
    <p:extLst>
      <p:ext uri="{BB962C8B-B14F-4D97-AF65-F5344CB8AC3E}">
        <p14:creationId xmlns:p14="http://schemas.microsoft.com/office/powerpoint/2010/main" val="1247501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FF278-EFD7-838D-1483-174B519C1C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9F1516-735D-F894-C6F2-5AC614FB18E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D4ECBCA-8A8D-031E-348A-D950435F26B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445C86-29EE-5432-6A54-2A7954A565DD}"/>
              </a:ext>
            </a:extLst>
          </p:cNvPr>
          <p:cNvSpPr>
            <a:spLocks noGrp="1"/>
          </p:cNvSpPr>
          <p:nvPr>
            <p:ph type="dt" sz="half" idx="10"/>
          </p:nvPr>
        </p:nvSpPr>
        <p:spPr/>
        <p:txBody>
          <a:bodyPr/>
          <a:lstStyle/>
          <a:p>
            <a:fld id="{D553CD26-A16C-462A-B951-D75BF90FA129}" type="datetimeFigureOut">
              <a:rPr lang="en-US" smtClean="0"/>
              <a:t>1/16/2026</a:t>
            </a:fld>
            <a:endParaRPr lang="en-US"/>
          </a:p>
        </p:txBody>
      </p:sp>
      <p:sp>
        <p:nvSpPr>
          <p:cNvPr id="6" name="Footer Placeholder 5">
            <a:extLst>
              <a:ext uri="{FF2B5EF4-FFF2-40B4-BE49-F238E27FC236}">
                <a16:creationId xmlns:a16="http://schemas.microsoft.com/office/drawing/2014/main" id="{894DF644-4BC8-F2DB-1568-38B456F21A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23785E-9755-BAC2-F78F-CD19F95C6C5D}"/>
              </a:ext>
            </a:extLst>
          </p:cNvPr>
          <p:cNvSpPr>
            <a:spLocks noGrp="1"/>
          </p:cNvSpPr>
          <p:nvPr>
            <p:ph type="sldNum" sz="quarter" idx="12"/>
          </p:nvPr>
        </p:nvSpPr>
        <p:spPr/>
        <p:txBody>
          <a:bodyPr/>
          <a:lstStyle/>
          <a:p>
            <a:fld id="{B383F93E-8FC7-466C-9B3E-B487A9AAF5B0}" type="slidenum">
              <a:rPr lang="en-US" smtClean="0"/>
              <a:t>‹#›</a:t>
            </a:fld>
            <a:endParaRPr lang="en-US"/>
          </a:p>
        </p:txBody>
      </p:sp>
    </p:spTree>
    <p:extLst>
      <p:ext uri="{BB962C8B-B14F-4D97-AF65-F5344CB8AC3E}">
        <p14:creationId xmlns:p14="http://schemas.microsoft.com/office/powerpoint/2010/main" val="3552431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A983B-3287-CB2D-0327-EB733C4937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358F8D9-6121-2DBA-4087-FC7B4CFFAB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1F3FD7-A769-EA4B-A064-56F78984778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4ABE43-5F46-5D54-5BC7-1E3BC71C22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B72A6E-FD6E-6842-17BB-D7A81F997A0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BC10759-D143-47CB-0E1E-48A15ADC8B2F}"/>
              </a:ext>
            </a:extLst>
          </p:cNvPr>
          <p:cNvSpPr>
            <a:spLocks noGrp="1"/>
          </p:cNvSpPr>
          <p:nvPr>
            <p:ph type="dt" sz="half" idx="10"/>
          </p:nvPr>
        </p:nvSpPr>
        <p:spPr/>
        <p:txBody>
          <a:bodyPr/>
          <a:lstStyle/>
          <a:p>
            <a:fld id="{D553CD26-A16C-462A-B951-D75BF90FA129}" type="datetimeFigureOut">
              <a:rPr lang="en-US" smtClean="0"/>
              <a:t>1/16/2026</a:t>
            </a:fld>
            <a:endParaRPr lang="en-US"/>
          </a:p>
        </p:txBody>
      </p:sp>
      <p:sp>
        <p:nvSpPr>
          <p:cNvPr id="8" name="Footer Placeholder 7">
            <a:extLst>
              <a:ext uri="{FF2B5EF4-FFF2-40B4-BE49-F238E27FC236}">
                <a16:creationId xmlns:a16="http://schemas.microsoft.com/office/drawing/2014/main" id="{7803D408-D312-15E5-A2A4-15A307B2F2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7450264-3595-187F-7C02-D43ABA2134F6}"/>
              </a:ext>
            </a:extLst>
          </p:cNvPr>
          <p:cNvSpPr>
            <a:spLocks noGrp="1"/>
          </p:cNvSpPr>
          <p:nvPr>
            <p:ph type="sldNum" sz="quarter" idx="12"/>
          </p:nvPr>
        </p:nvSpPr>
        <p:spPr/>
        <p:txBody>
          <a:bodyPr/>
          <a:lstStyle/>
          <a:p>
            <a:fld id="{B383F93E-8FC7-466C-9B3E-B487A9AAF5B0}" type="slidenum">
              <a:rPr lang="en-US" smtClean="0"/>
              <a:t>‹#›</a:t>
            </a:fld>
            <a:endParaRPr lang="en-US"/>
          </a:p>
        </p:txBody>
      </p:sp>
    </p:spTree>
    <p:extLst>
      <p:ext uri="{BB962C8B-B14F-4D97-AF65-F5344CB8AC3E}">
        <p14:creationId xmlns:p14="http://schemas.microsoft.com/office/powerpoint/2010/main" val="2780616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7182E-C171-21F2-E591-7A39955436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18E13DB-AD00-89D2-D811-6C025DBED344}"/>
              </a:ext>
            </a:extLst>
          </p:cNvPr>
          <p:cNvSpPr>
            <a:spLocks noGrp="1"/>
          </p:cNvSpPr>
          <p:nvPr>
            <p:ph type="dt" sz="half" idx="10"/>
          </p:nvPr>
        </p:nvSpPr>
        <p:spPr/>
        <p:txBody>
          <a:bodyPr/>
          <a:lstStyle/>
          <a:p>
            <a:fld id="{D553CD26-A16C-462A-B951-D75BF90FA129}" type="datetimeFigureOut">
              <a:rPr lang="en-US" smtClean="0"/>
              <a:t>1/16/2026</a:t>
            </a:fld>
            <a:endParaRPr lang="en-US"/>
          </a:p>
        </p:txBody>
      </p:sp>
      <p:sp>
        <p:nvSpPr>
          <p:cNvPr id="4" name="Footer Placeholder 3">
            <a:extLst>
              <a:ext uri="{FF2B5EF4-FFF2-40B4-BE49-F238E27FC236}">
                <a16:creationId xmlns:a16="http://schemas.microsoft.com/office/drawing/2014/main" id="{6C179F38-CF08-8E75-EF29-67FADF5850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F034F4-102A-BDEE-6F07-F9D0DDD7455D}"/>
              </a:ext>
            </a:extLst>
          </p:cNvPr>
          <p:cNvSpPr>
            <a:spLocks noGrp="1"/>
          </p:cNvSpPr>
          <p:nvPr>
            <p:ph type="sldNum" sz="quarter" idx="12"/>
          </p:nvPr>
        </p:nvSpPr>
        <p:spPr/>
        <p:txBody>
          <a:bodyPr/>
          <a:lstStyle/>
          <a:p>
            <a:fld id="{B383F93E-8FC7-466C-9B3E-B487A9AAF5B0}" type="slidenum">
              <a:rPr lang="en-US" smtClean="0"/>
              <a:t>‹#›</a:t>
            </a:fld>
            <a:endParaRPr lang="en-US"/>
          </a:p>
        </p:txBody>
      </p:sp>
    </p:spTree>
    <p:extLst>
      <p:ext uri="{BB962C8B-B14F-4D97-AF65-F5344CB8AC3E}">
        <p14:creationId xmlns:p14="http://schemas.microsoft.com/office/powerpoint/2010/main" val="4114534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BAB849-A2C8-64DC-F64F-7942FE9520D7}"/>
              </a:ext>
            </a:extLst>
          </p:cNvPr>
          <p:cNvSpPr>
            <a:spLocks noGrp="1"/>
          </p:cNvSpPr>
          <p:nvPr>
            <p:ph type="dt" sz="half" idx="10"/>
          </p:nvPr>
        </p:nvSpPr>
        <p:spPr/>
        <p:txBody>
          <a:bodyPr/>
          <a:lstStyle/>
          <a:p>
            <a:fld id="{D553CD26-A16C-462A-B951-D75BF90FA129}" type="datetimeFigureOut">
              <a:rPr lang="en-US" smtClean="0"/>
              <a:t>1/16/2026</a:t>
            </a:fld>
            <a:endParaRPr lang="en-US"/>
          </a:p>
        </p:txBody>
      </p:sp>
      <p:sp>
        <p:nvSpPr>
          <p:cNvPr id="3" name="Footer Placeholder 2">
            <a:extLst>
              <a:ext uri="{FF2B5EF4-FFF2-40B4-BE49-F238E27FC236}">
                <a16:creationId xmlns:a16="http://schemas.microsoft.com/office/drawing/2014/main" id="{E062B54C-D765-2C27-F86A-1E13F888006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6C4743D-9191-C545-1AEA-693BA133CC7D}"/>
              </a:ext>
            </a:extLst>
          </p:cNvPr>
          <p:cNvSpPr>
            <a:spLocks noGrp="1"/>
          </p:cNvSpPr>
          <p:nvPr>
            <p:ph type="sldNum" sz="quarter" idx="12"/>
          </p:nvPr>
        </p:nvSpPr>
        <p:spPr/>
        <p:txBody>
          <a:bodyPr/>
          <a:lstStyle/>
          <a:p>
            <a:fld id="{B383F93E-8FC7-466C-9B3E-B487A9AAF5B0}" type="slidenum">
              <a:rPr lang="en-US" smtClean="0"/>
              <a:t>‹#›</a:t>
            </a:fld>
            <a:endParaRPr lang="en-US"/>
          </a:p>
        </p:txBody>
      </p:sp>
    </p:spTree>
    <p:extLst>
      <p:ext uri="{BB962C8B-B14F-4D97-AF65-F5344CB8AC3E}">
        <p14:creationId xmlns:p14="http://schemas.microsoft.com/office/powerpoint/2010/main" val="724924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6577D-6771-3C90-A43E-C96914D465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7CA0AAC-6A30-3D9D-F44C-FBA344C441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6679A72-1773-CA32-5663-E07FB20DC5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829BCC-55F0-FD99-DB5E-DC4C54962C70}"/>
              </a:ext>
            </a:extLst>
          </p:cNvPr>
          <p:cNvSpPr>
            <a:spLocks noGrp="1"/>
          </p:cNvSpPr>
          <p:nvPr>
            <p:ph type="dt" sz="half" idx="10"/>
          </p:nvPr>
        </p:nvSpPr>
        <p:spPr/>
        <p:txBody>
          <a:bodyPr/>
          <a:lstStyle/>
          <a:p>
            <a:fld id="{D553CD26-A16C-462A-B951-D75BF90FA129}" type="datetimeFigureOut">
              <a:rPr lang="en-US" smtClean="0"/>
              <a:t>1/16/2026</a:t>
            </a:fld>
            <a:endParaRPr lang="en-US"/>
          </a:p>
        </p:txBody>
      </p:sp>
      <p:sp>
        <p:nvSpPr>
          <p:cNvPr id="6" name="Footer Placeholder 5">
            <a:extLst>
              <a:ext uri="{FF2B5EF4-FFF2-40B4-BE49-F238E27FC236}">
                <a16:creationId xmlns:a16="http://schemas.microsoft.com/office/drawing/2014/main" id="{730809D3-A9CF-F984-E0C0-997D941985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B1CE97-CF6B-39EF-9A2D-281BC92F574A}"/>
              </a:ext>
            </a:extLst>
          </p:cNvPr>
          <p:cNvSpPr>
            <a:spLocks noGrp="1"/>
          </p:cNvSpPr>
          <p:nvPr>
            <p:ph type="sldNum" sz="quarter" idx="12"/>
          </p:nvPr>
        </p:nvSpPr>
        <p:spPr/>
        <p:txBody>
          <a:bodyPr/>
          <a:lstStyle/>
          <a:p>
            <a:fld id="{B383F93E-8FC7-466C-9B3E-B487A9AAF5B0}" type="slidenum">
              <a:rPr lang="en-US" smtClean="0"/>
              <a:t>‹#›</a:t>
            </a:fld>
            <a:endParaRPr lang="en-US"/>
          </a:p>
        </p:txBody>
      </p:sp>
    </p:spTree>
    <p:extLst>
      <p:ext uri="{BB962C8B-B14F-4D97-AF65-F5344CB8AC3E}">
        <p14:creationId xmlns:p14="http://schemas.microsoft.com/office/powerpoint/2010/main" val="2554930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49067-5763-DEA4-B21F-CED8A89CC8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3AB629-9615-2553-0064-057668A19F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E04BA95-4F11-896F-6EA2-D2316EECA8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5C312F-5059-A738-FC0B-FCAD03F88710}"/>
              </a:ext>
            </a:extLst>
          </p:cNvPr>
          <p:cNvSpPr>
            <a:spLocks noGrp="1"/>
          </p:cNvSpPr>
          <p:nvPr>
            <p:ph type="dt" sz="half" idx="10"/>
          </p:nvPr>
        </p:nvSpPr>
        <p:spPr/>
        <p:txBody>
          <a:bodyPr/>
          <a:lstStyle/>
          <a:p>
            <a:fld id="{D553CD26-A16C-462A-B951-D75BF90FA129}" type="datetimeFigureOut">
              <a:rPr lang="en-US" smtClean="0"/>
              <a:t>1/16/2026</a:t>
            </a:fld>
            <a:endParaRPr lang="en-US"/>
          </a:p>
        </p:txBody>
      </p:sp>
      <p:sp>
        <p:nvSpPr>
          <p:cNvPr id="6" name="Footer Placeholder 5">
            <a:extLst>
              <a:ext uri="{FF2B5EF4-FFF2-40B4-BE49-F238E27FC236}">
                <a16:creationId xmlns:a16="http://schemas.microsoft.com/office/drawing/2014/main" id="{6912BDB7-0BDC-4B2C-2674-6A45BBBE5F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C73664-9108-5173-D1FC-F95C6C07B416}"/>
              </a:ext>
            </a:extLst>
          </p:cNvPr>
          <p:cNvSpPr>
            <a:spLocks noGrp="1"/>
          </p:cNvSpPr>
          <p:nvPr>
            <p:ph type="sldNum" sz="quarter" idx="12"/>
          </p:nvPr>
        </p:nvSpPr>
        <p:spPr/>
        <p:txBody>
          <a:bodyPr/>
          <a:lstStyle/>
          <a:p>
            <a:fld id="{B383F93E-8FC7-466C-9B3E-B487A9AAF5B0}" type="slidenum">
              <a:rPr lang="en-US" smtClean="0"/>
              <a:t>‹#›</a:t>
            </a:fld>
            <a:endParaRPr lang="en-US"/>
          </a:p>
        </p:txBody>
      </p:sp>
    </p:spTree>
    <p:extLst>
      <p:ext uri="{BB962C8B-B14F-4D97-AF65-F5344CB8AC3E}">
        <p14:creationId xmlns:p14="http://schemas.microsoft.com/office/powerpoint/2010/main" val="1542815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6B078A-5198-1203-48CD-839BEAD854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B12395D-AA57-3E4F-DA2B-1929A4F230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34A09C-74B5-2BC1-A2B1-885F437195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553CD26-A16C-462A-B951-D75BF90FA129}" type="datetimeFigureOut">
              <a:rPr lang="en-US" smtClean="0"/>
              <a:t>1/16/2026</a:t>
            </a:fld>
            <a:endParaRPr lang="en-US"/>
          </a:p>
        </p:txBody>
      </p:sp>
      <p:sp>
        <p:nvSpPr>
          <p:cNvPr id="5" name="Footer Placeholder 4">
            <a:extLst>
              <a:ext uri="{FF2B5EF4-FFF2-40B4-BE49-F238E27FC236}">
                <a16:creationId xmlns:a16="http://schemas.microsoft.com/office/drawing/2014/main" id="{34F1D0AF-6EAA-9982-C9F6-83A301BB06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91ED592-4E9C-BACB-48D2-D9B2BC109A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383F93E-8FC7-466C-9B3E-B487A9AAF5B0}" type="slidenum">
              <a:rPr lang="en-US" smtClean="0"/>
              <a:t>‹#›</a:t>
            </a:fld>
            <a:endParaRPr lang="en-US"/>
          </a:p>
        </p:txBody>
      </p:sp>
    </p:spTree>
    <p:extLst>
      <p:ext uri="{BB962C8B-B14F-4D97-AF65-F5344CB8AC3E}">
        <p14:creationId xmlns:p14="http://schemas.microsoft.com/office/powerpoint/2010/main" val="5446195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chart" Target="../charts/chart9.xml"/><Relationship Id="rId7"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chart" Target="../charts/chart10.xml"/><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chart" Target="../charts/chart12.xml"/><Relationship Id="rId5" Type="http://schemas.openxmlformats.org/officeDocument/2006/relationships/image" Target="../media/image31.jpeg"/><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g"/><Relationship Id="rId4" Type="http://schemas.openxmlformats.org/officeDocument/2006/relationships/image" Target="../media/image15.jpeg"/><Relationship Id="rId9" Type="http://schemas.openxmlformats.org/officeDocument/2006/relationships/image" Target="../media/image20.jpe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B7F4A11-8E1F-DAAB-EED6-D721F7DD5187}"/>
              </a:ext>
            </a:extLst>
          </p:cNvPr>
          <p:cNvGrpSpPr>
            <a:grpSpLocks/>
          </p:cNvGrpSpPr>
          <p:nvPr/>
        </p:nvGrpSpPr>
        <p:grpSpPr>
          <a:xfrm>
            <a:off x="348793" y="122548"/>
            <a:ext cx="4967924" cy="1857080"/>
            <a:chOff x="0" y="0"/>
            <a:chExt cx="1399667" cy="566164"/>
          </a:xfrm>
        </p:grpSpPr>
        <p:sp>
          <p:nvSpPr>
            <p:cNvPr id="5" name="Graphic 27">
              <a:extLst>
                <a:ext uri="{FF2B5EF4-FFF2-40B4-BE49-F238E27FC236}">
                  <a16:creationId xmlns:a16="http://schemas.microsoft.com/office/drawing/2014/main" id="{772DF23D-3BD7-FA60-6E8E-A7585543BD4C}"/>
                </a:ext>
              </a:extLst>
            </p:cNvPr>
            <p:cNvSpPr/>
            <p:nvPr/>
          </p:nvSpPr>
          <p:spPr>
            <a:xfrm>
              <a:off x="0" y="0"/>
              <a:ext cx="240029" cy="295275"/>
            </a:xfrm>
            <a:custGeom>
              <a:avLst/>
              <a:gdLst/>
              <a:ahLst/>
              <a:cxnLst/>
              <a:rect l="l" t="t" r="r" b="b"/>
              <a:pathLst>
                <a:path w="240029" h="295275">
                  <a:moveTo>
                    <a:pt x="108584" y="0"/>
                  </a:moveTo>
                  <a:lnTo>
                    <a:pt x="0" y="0"/>
                  </a:lnTo>
                  <a:lnTo>
                    <a:pt x="0" y="295148"/>
                  </a:lnTo>
                  <a:lnTo>
                    <a:pt x="77343" y="295148"/>
                  </a:lnTo>
                  <a:lnTo>
                    <a:pt x="77343" y="200405"/>
                  </a:lnTo>
                  <a:lnTo>
                    <a:pt x="113156" y="200405"/>
                  </a:lnTo>
                  <a:lnTo>
                    <a:pt x="162052" y="196214"/>
                  </a:lnTo>
                  <a:lnTo>
                    <a:pt x="200914" y="183768"/>
                  </a:lnTo>
                  <a:lnTo>
                    <a:pt x="229107" y="163449"/>
                  </a:lnTo>
                  <a:lnTo>
                    <a:pt x="238632" y="147700"/>
                  </a:lnTo>
                  <a:lnTo>
                    <a:pt x="77343" y="147700"/>
                  </a:lnTo>
                  <a:lnTo>
                    <a:pt x="77343" y="54736"/>
                  </a:lnTo>
                  <a:lnTo>
                    <a:pt x="239775" y="54736"/>
                  </a:lnTo>
                  <a:lnTo>
                    <a:pt x="228345" y="36449"/>
                  </a:lnTo>
                  <a:lnTo>
                    <a:pt x="199262" y="16382"/>
                  </a:lnTo>
                  <a:lnTo>
                    <a:pt x="159131" y="4063"/>
                  </a:lnTo>
                  <a:lnTo>
                    <a:pt x="108584" y="0"/>
                  </a:lnTo>
                  <a:close/>
                </a:path>
              </a:pathLst>
            </a:custGeom>
            <a:solidFill>
              <a:srgbClr val="FBAE17"/>
            </a:solidFill>
          </p:spPr>
          <p:txBody>
            <a:bodyPr wrap="square" lIns="0" tIns="0" rIns="0" bIns="0" rtlCol="0">
              <a:prstTxWarp prst="textNoShape">
                <a:avLst/>
              </a:prstTxWarp>
              <a:noAutofit/>
            </a:bodyPr>
            <a:lstStyle/>
            <a:p>
              <a:endParaRPr lang="en-US"/>
            </a:p>
          </p:txBody>
        </p:sp>
        <p:pic>
          <p:nvPicPr>
            <p:cNvPr id="6" name="Image 28">
              <a:extLst>
                <a:ext uri="{FF2B5EF4-FFF2-40B4-BE49-F238E27FC236}">
                  <a16:creationId xmlns:a16="http://schemas.microsoft.com/office/drawing/2014/main" id="{A0B2FA3F-D976-B7F0-7104-6CC0649E0A29}"/>
                </a:ext>
              </a:extLst>
            </p:cNvPr>
            <p:cNvPicPr/>
            <p:nvPr/>
          </p:nvPicPr>
          <p:blipFill>
            <a:blip r:embed="rId2" cstate="print"/>
            <a:stretch>
              <a:fillRect/>
            </a:stretch>
          </p:blipFill>
          <p:spPr>
            <a:xfrm>
              <a:off x="111632" y="54736"/>
              <a:ext cx="140334" cy="92964"/>
            </a:xfrm>
            <a:prstGeom prst="rect">
              <a:avLst/>
            </a:prstGeom>
          </p:spPr>
        </p:pic>
        <p:sp>
          <p:nvSpPr>
            <p:cNvPr id="7" name="Graphic 29">
              <a:extLst>
                <a:ext uri="{FF2B5EF4-FFF2-40B4-BE49-F238E27FC236}">
                  <a16:creationId xmlns:a16="http://schemas.microsoft.com/office/drawing/2014/main" id="{839F785A-8FA3-4598-8549-1AC6780BD925}"/>
                </a:ext>
              </a:extLst>
            </p:cNvPr>
            <p:cNvSpPr/>
            <p:nvPr/>
          </p:nvSpPr>
          <p:spPr>
            <a:xfrm>
              <a:off x="296418" y="0"/>
              <a:ext cx="268605" cy="295275"/>
            </a:xfrm>
            <a:custGeom>
              <a:avLst/>
              <a:gdLst/>
              <a:ahLst/>
              <a:cxnLst/>
              <a:rect l="l" t="t" r="r" b="b"/>
              <a:pathLst>
                <a:path w="268605" h="295275">
                  <a:moveTo>
                    <a:pt x="268097" y="295148"/>
                  </a:moveTo>
                  <a:lnTo>
                    <a:pt x="199263" y="183642"/>
                  </a:lnTo>
                  <a:lnTo>
                    <a:pt x="191389" y="170942"/>
                  </a:lnTo>
                  <a:lnTo>
                    <a:pt x="215392" y="157861"/>
                  </a:lnTo>
                  <a:lnTo>
                    <a:pt x="232791" y="140208"/>
                  </a:lnTo>
                  <a:lnTo>
                    <a:pt x="236220" y="132969"/>
                  </a:lnTo>
                  <a:lnTo>
                    <a:pt x="77216" y="132969"/>
                  </a:lnTo>
                  <a:lnTo>
                    <a:pt x="77216" y="54737"/>
                  </a:lnTo>
                  <a:lnTo>
                    <a:pt x="238506" y="54737"/>
                  </a:lnTo>
                  <a:lnTo>
                    <a:pt x="237998" y="52197"/>
                  </a:lnTo>
                  <a:lnTo>
                    <a:pt x="211455" y="23368"/>
                  </a:lnTo>
                  <a:lnTo>
                    <a:pt x="168148" y="5969"/>
                  </a:lnTo>
                  <a:lnTo>
                    <a:pt x="108585" y="0"/>
                  </a:lnTo>
                  <a:lnTo>
                    <a:pt x="0" y="0"/>
                  </a:lnTo>
                  <a:lnTo>
                    <a:pt x="0" y="295148"/>
                  </a:lnTo>
                  <a:lnTo>
                    <a:pt x="77216" y="295148"/>
                  </a:lnTo>
                  <a:lnTo>
                    <a:pt x="77216" y="183642"/>
                  </a:lnTo>
                  <a:lnTo>
                    <a:pt x="115189" y="183642"/>
                  </a:lnTo>
                  <a:lnTo>
                    <a:pt x="183769" y="295148"/>
                  </a:lnTo>
                  <a:lnTo>
                    <a:pt x="268097" y="295148"/>
                  </a:lnTo>
                  <a:close/>
                </a:path>
              </a:pathLst>
            </a:custGeom>
            <a:solidFill>
              <a:srgbClr val="FBAE17"/>
            </a:solidFill>
          </p:spPr>
          <p:txBody>
            <a:bodyPr wrap="square" lIns="0" tIns="0" rIns="0" bIns="0" rtlCol="0">
              <a:prstTxWarp prst="textNoShape">
                <a:avLst/>
              </a:prstTxWarp>
              <a:noAutofit/>
            </a:bodyPr>
            <a:lstStyle/>
            <a:p>
              <a:endParaRPr lang="en-US"/>
            </a:p>
          </p:txBody>
        </p:sp>
        <p:pic>
          <p:nvPicPr>
            <p:cNvPr id="8" name="Image 30">
              <a:extLst>
                <a:ext uri="{FF2B5EF4-FFF2-40B4-BE49-F238E27FC236}">
                  <a16:creationId xmlns:a16="http://schemas.microsoft.com/office/drawing/2014/main" id="{E6CE85BE-9021-7D2F-C989-C1F9554BC37B}"/>
                </a:ext>
              </a:extLst>
            </p:cNvPr>
            <p:cNvPicPr/>
            <p:nvPr/>
          </p:nvPicPr>
          <p:blipFill>
            <a:blip r:embed="rId3" cstate="print"/>
            <a:stretch>
              <a:fillRect/>
            </a:stretch>
          </p:blipFill>
          <p:spPr>
            <a:xfrm>
              <a:off x="408051" y="54736"/>
              <a:ext cx="135381" cy="78231"/>
            </a:xfrm>
            <a:prstGeom prst="rect">
              <a:avLst/>
            </a:prstGeom>
          </p:spPr>
        </p:pic>
        <p:sp>
          <p:nvSpPr>
            <p:cNvPr id="9" name="Graphic 31">
              <a:extLst>
                <a:ext uri="{FF2B5EF4-FFF2-40B4-BE49-F238E27FC236}">
                  <a16:creationId xmlns:a16="http://schemas.microsoft.com/office/drawing/2014/main" id="{ED2FF878-A227-7AC6-637E-E7E6329F7DA2}"/>
                </a:ext>
              </a:extLst>
            </p:cNvPr>
            <p:cNvSpPr/>
            <p:nvPr/>
          </p:nvSpPr>
          <p:spPr>
            <a:xfrm>
              <a:off x="603504" y="0"/>
              <a:ext cx="280035" cy="295275"/>
            </a:xfrm>
            <a:custGeom>
              <a:avLst/>
              <a:gdLst/>
              <a:ahLst/>
              <a:cxnLst/>
              <a:rect l="l" t="t" r="r" b="b"/>
              <a:pathLst>
                <a:path w="280035" h="295275">
                  <a:moveTo>
                    <a:pt x="77216" y="0"/>
                  </a:moveTo>
                  <a:lnTo>
                    <a:pt x="0" y="0"/>
                  </a:lnTo>
                  <a:lnTo>
                    <a:pt x="0" y="295148"/>
                  </a:lnTo>
                  <a:lnTo>
                    <a:pt x="77216" y="295148"/>
                  </a:lnTo>
                  <a:lnTo>
                    <a:pt x="77216" y="0"/>
                  </a:lnTo>
                  <a:close/>
                </a:path>
                <a:path w="280035" h="295275">
                  <a:moveTo>
                    <a:pt x="279781" y="100711"/>
                  </a:moveTo>
                  <a:lnTo>
                    <a:pt x="236347" y="0"/>
                  </a:lnTo>
                  <a:lnTo>
                    <a:pt x="143891" y="0"/>
                  </a:lnTo>
                  <a:lnTo>
                    <a:pt x="128778" y="295148"/>
                  </a:lnTo>
                  <a:lnTo>
                    <a:pt x="195834" y="295148"/>
                  </a:lnTo>
                  <a:lnTo>
                    <a:pt x="200914" y="100711"/>
                  </a:lnTo>
                  <a:lnTo>
                    <a:pt x="279781" y="100711"/>
                  </a:lnTo>
                  <a:close/>
                </a:path>
              </a:pathLst>
            </a:custGeom>
            <a:solidFill>
              <a:srgbClr val="FBAE17"/>
            </a:solidFill>
          </p:spPr>
          <p:txBody>
            <a:bodyPr wrap="square" lIns="0" tIns="0" rIns="0" bIns="0" rtlCol="0">
              <a:prstTxWarp prst="textNoShape">
                <a:avLst/>
              </a:prstTxWarp>
              <a:noAutofit/>
            </a:bodyPr>
            <a:lstStyle/>
            <a:p>
              <a:endParaRPr lang="en-US"/>
            </a:p>
          </p:txBody>
        </p:sp>
        <p:pic>
          <p:nvPicPr>
            <p:cNvPr id="10" name="Image 32">
              <a:extLst>
                <a:ext uri="{FF2B5EF4-FFF2-40B4-BE49-F238E27FC236}">
                  <a16:creationId xmlns:a16="http://schemas.microsoft.com/office/drawing/2014/main" id="{C23008EC-A5AF-31B1-4DFB-E00DD3F69D17}"/>
                </a:ext>
              </a:extLst>
            </p:cNvPr>
            <p:cNvPicPr/>
            <p:nvPr/>
          </p:nvPicPr>
          <p:blipFill>
            <a:blip r:embed="rId4" cstate="print"/>
            <a:stretch>
              <a:fillRect/>
            </a:stretch>
          </p:blipFill>
          <p:spPr>
            <a:xfrm>
              <a:off x="806450" y="0"/>
              <a:ext cx="303403" cy="295148"/>
            </a:xfrm>
            <a:prstGeom prst="rect">
              <a:avLst/>
            </a:prstGeom>
          </p:spPr>
        </p:pic>
        <p:sp>
          <p:nvSpPr>
            <p:cNvPr id="11" name="Graphic 33">
              <a:extLst>
                <a:ext uri="{FF2B5EF4-FFF2-40B4-BE49-F238E27FC236}">
                  <a16:creationId xmlns:a16="http://schemas.microsoft.com/office/drawing/2014/main" id="{86ECA572-B866-B45C-4ED6-76FC00ACED31}"/>
                </a:ext>
              </a:extLst>
            </p:cNvPr>
            <p:cNvSpPr/>
            <p:nvPr/>
          </p:nvSpPr>
          <p:spPr>
            <a:xfrm>
              <a:off x="1161288" y="0"/>
              <a:ext cx="227329" cy="295275"/>
            </a:xfrm>
            <a:custGeom>
              <a:avLst/>
              <a:gdLst/>
              <a:ahLst/>
              <a:cxnLst/>
              <a:rect l="l" t="t" r="r" b="b"/>
              <a:pathLst>
                <a:path w="227329" h="295275">
                  <a:moveTo>
                    <a:pt x="222250" y="0"/>
                  </a:moveTo>
                  <a:lnTo>
                    <a:pt x="0" y="0"/>
                  </a:lnTo>
                  <a:lnTo>
                    <a:pt x="0" y="295148"/>
                  </a:lnTo>
                  <a:lnTo>
                    <a:pt x="217169" y="295148"/>
                  </a:lnTo>
                  <a:lnTo>
                    <a:pt x="227330" y="240410"/>
                  </a:lnTo>
                  <a:lnTo>
                    <a:pt x="77469" y="240410"/>
                  </a:lnTo>
                  <a:lnTo>
                    <a:pt x="77469" y="174371"/>
                  </a:lnTo>
                  <a:lnTo>
                    <a:pt x="207137" y="174371"/>
                  </a:lnTo>
                  <a:lnTo>
                    <a:pt x="207137" y="120396"/>
                  </a:lnTo>
                  <a:lnTo>
                    <a:pt x="77469" y="120396"/>
                  </a:lnTo>
                  <a:lnTo>
                    <a:pt x="77469" y="53848"/>
                  </a:lnTo>
                  <a:lnTo>
                    <a:pt x="222250" y="53848"/>
                  </a:lnTo>
                  <a:lnTo>
                    <a:pt x="222250" y="0"/>
                  </a:lnTo>
                  <a:close/>
                </a:path>
              </a:pathLst>
            </a:custGeom>
            <a:solidFill>
              <a:srgbClr val="FBAE17"/>
            </a:solidFill>
          </p:spPr>
          <p:txBody>
            <a:bodyPr wrap="square" lIns="0" tIns="0" rIns="0" bIns="0" rtlCol="0">
              <a:prstTxWarp prst="textNoShape">
                <a:avLst/>
              </a:prstTxWarp>
              <a:noAutofit/>
            </a:bodyPr>
            <a:lstStyle/>
            <a:p>
              <a:endParaRPr lang="en-US"/>
            </a:p>
          </p:txBody>
        </p:sp>
        <p:pic>
          <p:nvPicPr>
            <p:cNvPr id="12" name="Image 34">
              <a:extLst>
                <a:ext uri="{FF2B5EF4-FFF2-40B4-BE49-F238E27FC236}">
                  <a16:creationId xmlns:a16="http://schemas.microsoft.com/office/drawing/2014/main" id="{A0673F96-AFFE-DC63-9D96-0E36841FCCA1}"/>
                </a:ext>
              </a:extLst>
            </p:cNvPr>
            <p:cNvPicPr/>
            <p:nvPr/>
          </p:nvPicPr>
          <p:blipFill>
            <a:blip r:embed="rId5" cstate="print"/>
            <a:stretch>
              <a:fillRect/>
            </a:stretch>
          </p:blipFill>
          <p:spPr>
            <a:xfrm>
              <a:off x="1523" y="321436"/>
              <a:ext cx="104901" cy="134620"/>
            </a:xfrm>
            <a:prstGeom prst="rect">
              <a:avLst/>
            </a:prstGeom>
          </p:spPr>
        </p:pic>
        <p:pic>
          <p:nvPicPr>
            <p:cNvPr id="13" name="Image 35">
              <a:extLst>
                <a:ext uri="{FF2B5EF4-FFF2-40B4-BE49-F238E27FC236}">
                  <a16:creationId xmlns:a16="http://schemas.microsoft.com/office/drawing/2014/main" id="{4EEAD08B-D8D5-4E98-73CF-FEA28FF92D6C}"/>
                </a:ext>
              </a:extLst>
            </p:cNvPr>
            <p:cNvPicPr/>
            <p:nvPr/>
          </p:nvPicPr>
          <p:blipFill>
            <a:blip r:embed="rId6" cstate="print"/>
            <a:stretch>
              <a:fillRect/>
            </a:stretch>
          </p:blipFill>
          <p:spPr>
            <a:xfrm>
              <a:off x="126364" y="323341"/>
              <a:ext cx="346964" cy="130937"/>
            </a:xfrm>
            <a:prstGeom prst="rect">
              <a:avLst/>
            </a:prstGeom>
          </p:spPr>
        </p:pic>
        <p:pic>
          <p:nvPicPr>
            <p:cNvPr id="14" name="Image 36">
              <a:extLst>
                <a:ext uri="{FF2B5EF4-FFF2-40B4-BE49-F238E27FC236}">
                  <a16:creationId xmlns:a16="http://schemas.microsoft.com/office/drawing/2014/main" id="{60F51495-DF87-7D67-0775-B84D1A4D5280}"/>
                </a:ext>
              </a:extLst>
            </p:cNvPr>
            <p:cNvPicPr/>
            <p:nvPr/>
          </p:nvPicPr>
          <p:blipFill>
            <a:blip r:embed="rId7" cstate="print"/>
            <a:stretch>
              <a:fillRect/>
            </a:stretch>
          </p:blipFill>
          <p:spPr>
            <a:xfrm>
              <a:off x="498348" y="323341"/>
              <a:ext cx="100964" cy="130937"/>
            </a:xfrm>
            <a:prstGeom prst="rect">
              <a:avLst/>
            </a:prstGeom>
          </p:spPr>
        </p:pic>
        <p:pic>
          <p:nvPicPr>
            <p:cNvPr id="15" name="Image 37">
              <a:extLst>
                <a:ext uri="{FF2B5EF4-FFF2-40B4-BE49-F238E27FC236}">
                  <a16:creationId xmlns:a16="http://schemas.microsoft.com/office/drawing/2014/main" id="{92E6EC8C-6D9D-C388-C63F-A1E3A8EF7560}"/>
                </a:ext>
              </a:extLst>
            </p:cNvPr>
            <p:cNvPicPr/>
            <p:nvPr/>
          </p:nvPicPr>
          <p:blipFill>
            <a:blip r:embed="rId8" cstate="print"/>
            <a:stretch>
              <a:fillRect/>
            </a:stretch>
          </p:blipFill>
          <p:spPr>
            <a:xfrm>
              <a:off x="666750" y="323341"/>
              <a:ext cx="167639" cy="130937"/>
            </a:xfrm>
            <a:prstGeom prst="rect">
              <a:avLst/>
            </a:prstGeom>
          </p:spPr>
        </p:pic>
        <p:pic>
          <p:nvPicPr>
            <p:cNvPr id="16" name="Image 38">
              <a:extLst>
                <a:ext uri="{FF2B5EF4-FFF2-40B4-BE49-F238E27FC236}">
                  <a16:creationId xmlns:a16="http://schemas.microsoft.com/office/drawing/2014/main" id="{D2ED91FE-A7D0-A124-3F56-010235EFF574}"/>
                </a:ext>
              </a:extLst>
            </p:cNvPr>
            <p:cNvPicPr/>
            <p:nvPr/>
          </p:nvPicPr>
          <p:blipFill>
            <a:blip r:embed="rId9" cstate="print"/>
            <a:stretch>
              <a:fillRect/>
            </a:stretch>
          </p:blipFill>
          <p:spPr>
            <a:xfrm>
              <a:off x="855217" y="323341"/>
              <a:ext cx="124587" cy="132715"/>
            </a:xfrm>
            <a:prstGeom prst="rect">
              <a:avLst/>
            </a:prstGeom>
          </p:spPr>
        </p:pic>
        <p:pic>
          <p:nvPicPr>
            <p:cNvPr id="17" name="Image 39">
              <a:extLst>
                <a:ext uri="{FF2B5EF4-FFF2-40B4-BE49-F238E27FC236}">
                  <a16:creationId xmlns:a16="http://schemas.microsoft.com/office/drawing/2014/main" id="{C7E74A27-6EF3-5043-3C03-87492C7CD2BA}"/>
                </a:ext>
              </a:extLst>
            </p:cNvPr>
            <p:cNvPicPr/>
            <p:nvPr/>
          </p:nvPicPr>
          <p:blipFill>
            <a:blip r:embed="rId10" cstate="print"/>
            <a:stretch>
              <a:fillRect/>
            </a:stretch>
          </p:blipFill>
          <p:spPr>
            <a:xfrm>
              <a:off x="1000505" y="321436"/>
              <a:ext cx="386588" cy="134620"/>
            </a:xfrm>
            <a:prstGeom prst="rect">
              <a:avLst/>
            </a:prstGeom>
          </p:spPr>
        </p:pic>
        <p:pic>
          <p:nvPicPr>
            <p:cNvPr id="18" name="Image 40">
              <a:extLst>
                <a:ext uri="{FF2B5EF4-FFF2-40B4-BE49-F238E27FC236}">
                  <a16:creationId xmlns:a16="http://schemas.microsoft.com/office/drawing/2014/main" id="{4B17F775-E793-F7B8-F572-D95713BB5BFD}"/>
                </a:ext>
              </a:extLst>
            </p:cNvPr>
            <p:cNvPicPr/>
            <p:nvPr/>
          </p:nvPicPr>
          <p:blipFill>
            <a:blip r:embed="rId11" cstate="print"/>
            <a:stretch>
              <a:fillRect/>
            </a:stretch>
          </p:blipFill>
          <p:spPr>
            <a:xfrm>
              <a:off x="824483" y="490219"/>
              <a:ext cx="213740" cy="75945"/>
            </a:xfrm>
            <a:prstGeom prst="rect">
              <a:avLst/>
            </a:prstGeom>
          </p:spPr>
        </p:pic>
        <p:pic>
          <p:nvPicPr>
            <p:cNvPr id="19" name="Image 41">
              <a:extLst>
                <a:ext uri="{FF2B5EF4-FFF2-40B4-BE49-F238E27FC236}">
                  <a16:creationId xmlns:a16="http://schemas.microsoft.com/office/drawing/2014/main" id="{94097BA6-A641-F1F4-3ED0-C5B52264E7DB}"/>
                </a:ext>
              </a:extLst>
            </p:cNvPr>
            <p:cNvPicPr/>
            <p:nvPr/>
          </p:nvPicPr>
          <p:blipFill>
            <a:blip r:embed="rId12" cstate="print"/>
            <a:stretch>
              <a:fillRect/>
            </a:stretch>
          </p:blipFill>
          <p:spPr>
            <a:xfrm>
              <a:off x="1073658" y="491236"/>
              <a:ext cx="157606" cy="63753"/>
            </a:xfrm>
            <a:prstGeom prst="rect">
              <a:avLst/>
            </a:prstGeom>
          </p:spPr>
        </p:pic>
        <p:pic>
          <p:nvPicPr>
            <p:cNvPr id="20" name="Image 42">
              <a:extLst>
                <a:ext uri="{FF2B5EF4-FFF2-40B4-BE49-F238E27FC236}">
                  <a16:creationId xmlns:a16="http://schemas.microsoft.com/office/drawing/2014/main" id="{0978B2D2-BF77-A953-D750-B860E81EDA37}"/>
                </a:ext>
              </a:extLst>
            </p:cNvPr>
            <p:cNvPicPr/>
            <p:nvPr/>
          </p:nvPicPr>
          <p:blipFill>
            <a:blip r:embed="rId13" cstate="print"/>
            <a:stretch>
              <a:fillRect/>
            </a:stretch>
          </p:blipFill>
          <p:spPr>
            <a:xfrm>
              <a:off x="1266571" y="490219"/>
              <a:ext cx="133096" cy="64769"/>
            </a:xfrm>
            <a:prstGeom prst="rect">
              <a:avLst/>
            </a:prstGeom>
          </p:spPr>
        </p:pic>
      </p:grpSp>
      <p:grpSp>
        <p:nvGrpSpPr>
          <p:cNvPr id="21" name="Group 20">
            <a:extLst>
              <a:ext uri="{FF2B5EF4-FFF2-40B4-BE49-F238E27FC236}">
                <a16:creationId xmlns:a16="http://schemas.microsoft.com/office/drawing/2014/main" id="{23563078-D5BB-CAB3-9A73-CFF0D03C0F7C}"/>
              </a:ext>
            </a:extLst>
          </p:cNvPr>
          <p:cNvGrpSpPr>
            <a:grpSpLocks/>
          </p:cNvGrpSpPr>
          <p:nvPr/>
        </p:nvGrpSpPr>
        <p:grpSpPr>
          <a:xfrm>
            <a:off x="5595103" y="0"/>
            <a:ext cx="6596897" cy="1551380"/>
            <a:chOff x="0" y="0"/>
            <a:chExt cx="3905250" cy="652653"/>
          </a:xfrm>
        </p:grpSpPr>
        <p:sp>
          <p:nvSpPr>
            <p:cNvPr id="22" name="Graphic 2">
              <a:extLst>
                <a:ext uri="{FF2B5EF4-FFF2-40B4-BE49-F238E27FC236}">
                  <a16:creationId xmlns:a16="http://schemas.microsoft.com/office/drawing/2014/main" id="{4BEC03F3-CB3B-15A0-4B75-3CE07CE907AC}"/>
                </a:ext>
              </a:extLst>
            </p:cNvPr>
            <p:cNvSpPr/>
            <p:nvPr/>
          </p:nvSpPr>
          <p:spPr>
            <a:xfrm>
              <a:off x="46355" y="0"/>
              <a:ext cx="3858895" cy="561975"/>
            </a:xfrm>
            <a:custGeom>
              <a:avLst/>
              <a:gdLst/>
              <a:ahLst/>
              <a:cxnLst/>
              <a:rect l="l" t="t" r="r" b="b"/>
              <a:pathLst>
                <a:path w="3858895" h="561975">
                  <a:moveTo>
                    <a:pt x="3858895" y="0"/>
                  </a:moveTo>
                  <a:lnTo>
                    <a:pt x="292227" y="0"/>
                  </a:lnTo>
                  <a:lnTo>
                    <a:pt x="0" y="561467"/>
                  </a:lnTo>
                  <a:lnTo>
                    <a:pt x="3858895" y="561467"/>
                  </a:lnTo>
                  <a:lnTo>
                    <a:pt x="3858895" y="0"/>
                  </a:lnTo>
                  <a:close/>
                </a:path>
              </a:pathLst>
            </a:custGeom>
            <a:solidFill>
              <a:srgbClr val="FBAE17"/>
            </a:solidFill>
          </p:spPr>
          <p:txBody>
            <a:bodyPr wrap="square" lIns="0" tIns="0" rIns="0" bIns="0" rtlCol="0">
              <a:prstTxWarp prst="textNoShape">
                <a:avLst/>
              </a:prstTxWarp>
              <a:noAutofit/>
            </a:bodyPr>
            <a:lstStyle/>
            <a:p>
              <a:endParaRPr lang="en-US"/>
            </a:p>
          </p:txBody>
        </p:sp>
        <p:sp>
          <p:nvSpPr>
            <p:cNvPr id="23" name="Graphic 3">
              <a:extLst>
                <a:ext uri="{FF2B5EF4-FFF2-40B4-BE49-F238E27FC236}">
                  <a16:creationId xmlns:a16="http://schemas.microsoft.com/office/drawing/2014/main" id="{A4FBD223-0C56-2DDB-BFBA-AA0964BE4C8C}"/>
                </a:ext>
              </a:extLst>
            </p:cNvPr>
            <p:cNvSpPr/>
            <p:nvPr/>
          </p:nvSpPr>
          <p:spPr>
            <a:xfrm>
              <a:off x="0" y="572008"/>
              <a:ext cx="3905250" cy="80645"/>
            </a:xfrm>
            <a:custGeom>
              <a:avLst/>
              <a:gdLst/>
              <a:ahLst/>
              <a:cxnLst/>
              <a:rect l="l" t="t" r="r" b="b"/>
              <a:pathLst>
                <a:path w="3905250" h="80645">
                  <a:moveTo>
                    <a:pt x="3905250" y="0"/>
                  </a:moveTo>
                  <a:lnTo>
                    <a:pt x="39877" y="0"/>
                  </a:lnTo>
                  <a:lnTo>
                    <a:pt x="0" y="80136"/>
                  </a:lnTo>
                  <a:lnTo>
                    <a:pt x="3905250" y="80136"/>
                  </a:lnTo>
                  <a:lnTo>
                    <a:pt x="3905250" y="0"/>
                  </a:lnTo>
                  <a:close/>
                </a:path>
              </a:pathLst>
            </a:custGeom>
            <a:solidFill>
              <a:srgbClr val="472B1A"/>
            </a:solidFill>
          </p:spPr>
          <p:txBody>
            <a:bodyPr wrap="square" lIns="0" tIns="0" rIns="0" bIns="0" rtlCol="0">
              <a:prstTxWarp prst="textNoShape">
                <a:avLst/>
              </a:prstTxWarp>
              <a:noAutofit/>
            </a:bodyPr>
            <a:lstStyle/>
            <a:p>
              <a:endParaRPr lang="en-US"/>
            </a:p>
          </p:txBody>
        </p:sp>
      </p:grpSp>
      <p:sp>
        <p:nvSpPr>
          <p:cNvPr id="25" name="TextBox 24">
            <a:extLst>
              <a:ext uri="{FF2B5EF4-FFF2-40B4-BE49-F238E27FC236}">
                <a16:creationId xmlns:a16="http://schemas.microsoft.com/office/drawing/2014/main" id="{7D2E9F0D-D2FD-83B3-8321-A7ED0596B632}"/>
              </a:ext>
            </a:extLst>
          </p:cNvPr>
          <p:cNvSpPr txBox="1"/>
          <p:nvPr/>
        </p:nvSpPr>
        <p:spPr>
          <a:xfrm>
            <a:off x="2354264" y="2475611"/>
            <a:ext cx="7991759" cy="1754326"/>
          </a:xfrm>
          <a:prstGeom prst="rect">
            <a:avLst/>
          </a:prstGeom>
          <a:noFill/>
        </p:spPr>
        <p:txBody>
          <a:bodyPr wrap="square">
            <a:spAutoFit/>
          </a:bodyPr>
          <a:lstStyle/>
          <a:p>
            <a:pPr algn="ctr"/>
            <a:r>
              <a:rPr lang="en-US" sz="3600" b="1" dirty="0">
                <a:solidFill>
                  <a:srgbClr val="FFC000"/>
                </a:solidFill>
              </a:rPr>
              <a:t>Integrated Compound Profiling and Biological Evaluation of Garden </a:t>
            </a:r>
            <a:r>
              <a:rPr lang="en-US" sz="3600" b="1" i="1" dirty="0">
                <a:solidFill>
                  <a:srgbClr val="FFC000"/>
                </a:solidFill>
              </a:rPr>
              <a:t>Snail</a:t>
            </a:r>
            <a:r>
              <a:rPr lang="en-US" sz="3600" b="1" dirty="0">
                <a:solidFill>
                  <a:srgbClr val="FFC000"/>
                </a:solidFill>
              </a:rPr>
              <a:t> Mucus</a:t>
            </a:r>
          </a:p>
        </p:txBody>
      </p:sp>
      <p:sp>
        <p:nvSpPr>
          <p:cNvPr id="26" name="TextBox 25">
            <a:extLst>
              <a:ext uri="{FF2B5EF4-FFF2-40B4-BE49-F238E27FC236}">
                <a16:creationId xmlns:a16="http://schemas.microsoft.com/office/drawing/2014/main" id="{9588C388-7C6F-F9A8-DAFE-AC8885412FB3}"/>
              </a:ext>
            </a:extLst>
          </p:cNvPr>
          <p:cNvSpPr txBox="1"/>
          <p:nvPr/>
        </p:nvSpPr>
        <p:spPr>
          <a:xfrm>
            <a:off x="2277629" y="4122973"/>
            <a:ext cx="7991759" cy="584775"/>
          </a:xfrm>
          <a:prstGeom prst="rect">
            <a:avLst/>
          </a:prstGeom>
          <a:noFill/>
        </p:spPr>
        <p:txBody>
          <a:bodyPr wrap="square">
            <a:spAutoFit/>
          </a:bodyPr>
          <a:lstStyle/>
          <a:p>
            <a:pPr algn="ctr"/>
            <a:r>
              <a:rPr lang="en-US" sz="3200" b="1" dirty="0">
                <a:solidFill>
                  <a:schemeClr val="bg2">
                    <a:lumMod val="25000"/>
                  </a:schemeClr>
                </a:solidFill>
              </a:rPr>
              <a:t>Presented by  Sidra </a:t>
            </a:r>
            <a:r>
              <a:rPr lang="en-US" sz="3200" b="1" dirty="0" err="1">
                <a:solidFill>
                  <a:schemeClr val="bg2">
                    <a:lumMod val="25000"/>
                  </a:schemeClr>
                </a:solidFill>
              </a:rPr>
              <a:t>sajjad</a:t>
            </a:r>
            <a:r>
              <a:rPr lang="en-US" sz="3200" b="1" dirty="0">
                <a:solidFill>
                  <a:schemeClr val="bg2">
                    <a:lumMod val="25000"/>
                  </a:schemeClr>
                </a:solidFill>
              </a:rPr>
              <a:t>  </a:t>
            </a:r>
          </a:p>
        </p:txBody>
      </p:sp>
    </p:spTree>
    <p:extLst>
      <p:ext uri="{BB962C8B-B14F-4D97-AF65-F5344CB8AC3E}">
        <p14:creationId xmlns:p14="http://schemas.microsoft.com/office/powerpoint/2010/main" val="26765634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3FBCB-EE3C-4BA1-7D37-AF5E7467AFC1}"/>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F27BD9E7-0A98-8CBD-43A6-2C9781A373C8}"/>
              </a:ext>
            </a:extLst>
          </p:cNvPr>
          <p:cNvSpPr txBox="1">
            <a:spLocks/>
          </p:cNvSpPr>
          <p:nvPr/>
        </p:nvSpPr>
        <p:spPr>
          <a:xfrm>
            <a:off x="0" y="-157523"/>
            <a:ext cx="11953187"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solidFill>
                  <a:srgbClr val="FFC000"/>
                </a:solidFill>
              </a:rPr>
              <a:t>Biological Activity-Cytotoxicity Activity  </a:t>
            </a:r>
          </a:p>
        </p:txBody>
      </p:sp>
      <p:sp>
        <p:nvSpPr>
          <p:cNvPr id="8" name="Title 1">
            <a:extLst>
              <a:ext uri="{FF2B5EF4-FFF2-40B4-BE49-F238E27FC236}">
                <a16:creationId xmlns:a16="http://schemas.microsoft.com/office/drawing/2014/main" id="{07937A39-010E-1FF1-EFFC-8F40E20D6DA1}"/>
              </a:ext>
            </a:extLst>
          </p:cNvPr>
          <p:cNvSpPr txBox="1">
            <a:spLocks/>
          </p:cNvSpPr>
          <p:nvPr/>
        </p:nvSpPr>
        <p:spPr>
          <a:xfrm>
            <a:off x="119405" y="505259"/>
            <a:ext cx="11953187"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b="1" dirty="0">
              <a:solidFill>
                <a:srgbClr val="FFC000"/>
              </a:solidFill>
            </a:endParaRPr>
          </a:p>
        </p:txBody>
      </p:sp>
      <p:sp>
        <p:nvSpPr>
          <p:cNvPr id="9" name="Title 1">
            <a:extLst>
              <a:ext uri="{FF2B5EF4-FFF2-40B4-BE49-F238E27FC236}">
                <a16:creationId xmlns:a16="http://schemas.microsoft.com/office/drawing/2014/main" id="{73AA8965-46F9-14CD-867F-166F9500AB6A}"/>
              </a:ext>
            </a:extLst>
          </p:cNvPr>
          <p:cNvSpPr txBox="1">
            <a:spLocks/>
          </p:cNvSpPr>
          <p:nvPr/>
        </p:nvSpPr>
        <p:spPr>
          <a:xfrm>
            <a:off x="119404" y="579340"/>
            <a:ext cx="11953187"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solidFill>
                  <a:srgbClr val="FFC000"/>
                </a:solidFill>
              </a:rPr>
              <a:t>Brine shrimp's assay:</a:t>
            </a:r>
          </a:p>
        </p:txBody>
      </p:sp>
      <p:graphicFrame>
        <p:nvGraphicFramePr>
          <p:cNvPr id="3" name="Chart 2">
            <a:extLst>
              <a:ext uri="{FF2B5EF4-FFF2-40B4-BE49-F238E27FC236}">
                <a16:creationId xmlns:a16="http://schemas.microsoft.com/office/drawing/2014/main" id="{CEEE9D10-B1FD-0E6E-8E02-7FEC333CF7C3}"/>
              </a:ext>
            </a:extLst>
          </p:cNvPr>
          <p:cNvGraphicFramePr>
            <a:graphicFrameLocks/>
          </p:cNvGraphicFramePr>
          <p:nvPr/>
        </p:nvGraphicFramePr>
        <p:xfrm>
          <a:off x="8996923" y="579340"/>
          <a:ext cx="4973423" cy="337104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Table 10">
            <a:extLst>
              <a:ext uri="{FF2B5EF4-FFF2-40B4-BE49-F238E27FC236}">
                <a16:creationId xmlns:a16="http://schemas.microsoft.com/office/drawing/2014/main" id="{EB805719-B547-9320-F1E3-F59F3961BA12}"/>
              </a:ext>
            </a:extLst>
          </p:cNvPr>
          <p:cNvGraphicFramePr>
            <a:graphicFrameLocks noGrp="1"/>
          </p:cNvGraphicFramePr>
          <p:nvPr>
            <p:extLst>
              <p:ext uri="{D42A27DB-BD31-4B8C-83A1-F6EECF244321}">
                <p14:modId xmlns:p14="http://schemas.microsoft.com/office/powerpoint/2010/main" val="3389348201"/>
              </p:ext>
            </p:extLst>
          </p:nvPr>
        </p:nvGraphicFramePr>
        <p:xfrm>
          <a:off x="405830" y="1792810"/>
          <a:ext cx="5436432" cy="2061655"/>
        </p:xfrm>
        <a:graphic>
          <a:graphicData uri="http://schemas.openxmlformats.org/drawingml/2006/table">
            <a:tbl>
              <a:tblPr firstRow="1" firstCol="1" bandRow="1">
                <a:tableStyleId>{5C22544A-7EE6-4342-B048-85BDC9FD1C3A}</a:tableStyleId>
              </a:tblPr>
              <a:tblGrid>
                <a:gridCol w="1162985">
                  <a:extLst>
                    <a:ext uri="{9D8B030D-6E8A-4147-A177-3AD203B41FA5}">
                      <a16:colId xmlns:a16="http://schemas.microsoft.com/office/drawing/2014/main" val="3730181711"/>
                    </a:ext>
                  </a:extLst>
                </a:gridCol>
                <a:gridCol w="1162985">
                  <a:extLst>
                    <a:ext uri="{9D8B030D-6E8A-4147-A177-3AD203B41FA5}">
                      <a16:colId xmlns:a16="http://schemas.microsoft.com/office/drawing/2014/main" val="1305766162"/>
                    </a:ext>
                  </a:extLst>
                </a:gridCol>
                <a:gridCol w="882716">
                  <a:extLst>
                    <a:ext uri="{9D8B030D-6E8A-4147-A177-3AD203B41FA5}">
                      <a16:colId xmlns:a16="http://schemas.microsoft.com/office/drawing/2014/main" val="1861621052"/>
                    </a:ext>
                  </a:extLst>
                </a:gridCol>
                <a:gridCol w="742582">
                  <a:extLst>
                    <a:ext uri="{9D8B030D-6E8A-4147-A177-3AD203B41FA5}">
                      <a16:colId xmlns:a16="http://schemas.microsoft.com/office/drawing/2014/main" val="4040389743"/>
                    </a:ext>
                  </a:extLst>
                </a:gridCol>
                <a:gridCol w="742582">
                  <a:extLst>
                    <a:ext uri="{9D8B030D-6E8A-4147-A177-3AD203B41FA5}">
                      <a16:colId xmlns:a16="http://schemas.microsoft.com/office/drawing/2014/main" val="3624059432"/>
                    </a:ext>
                  </a:extLst>
                </a:gridCol>
                <a:gridCol w="742582">
                  <a:extLst>
                    <a:ext uri="{9D8B030D-6E8A-4147-A177-3AD203B41FA5}">
                      <a16:colId xmlns:a16="http://schemas.microsoft.com/office/drawing/2014/main" val="294448530"/>
                    </a:ext>
                  </a:extLst>
                </a:gridCol>
              </a:tblGrid>
              <a:tr h="0">
                <a:tc>
                  <a:txBody>
                    <a:bodyPr/>
                    <a:lstStyle/>
                    <a:p>
                      <a:pPr marL="0" marR="0" algn="ctr">
                        <a:lnSpc>
                          <a:spcPct val="150000"/>
                        </a:lnSpc>
                        <a:spcBef>
                          <a:spcPts val="600"/>
                        </a:spcBef>
                        <a:spcAft>
                          <a:spcPts val="600"/>
                        </a:spcAft>
                        <a:buNone/>
                        <a:tabLst>
                          <a:tab pos="457200" algn="l"/>
                        </a:tabLst>
                      </a:pPr>
                      <a:r>
                        <a:rPr lang="en-US" sz="1200" kern="100">
                          <a:effectLst/>
                        </a:rPr>
                        <a:t>SOLVENT</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buNone/>
                        <a:tabLst>
                          <a:tab pos="457200" algn="l"/>
                        </a:tabLst>
                      </a:pPr>
                      <a:r>
                        <a:rPr lang="en-US" sz="1200" kern="100">
                          <a:effectLst/>
                        </a:rPr>
                        <a:t>Concentration</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buNone/>
                        <a:tabLst>
                          <a:tab pos="457200" algn="l"/>
                        </a:tabLst>
                      </a:pPr>
                      <a:r>
                        <a:rPr lang="en-US" sz="1200" kern="100">
                          <a:effectLst/>
                        </a:rPr>
                        <a:t>Total no. of Brine Shrimps</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buNone/>
                        <a:tabLst>
                          <a:tab pos="457200" algn="l"/>
                        </a:tabLst>
                      </a:pPr>
                      <a:r>
                        <a:rPr lang="en-US" sz="1200" kern="100">
                          <a:effectLst/>
                        </a:rPr>
                        <a:t>Live</a:t>
                      </a:r>
                    </a:p>
                    <a:p>
                      <a:pPr marL="0" marR="0" algn="ctr">
                        <a:lnSpc>
                          <a:spcPct val="150000"/>
                        </a:lnSpc>
                        <a:spcBef>
                          <a:spcPts val="600"/>
                        </a:spcBef>
                        <a:spcAft>
                          <a:spcPts val="600"/>
                        </a:spcAft>
                        <a:buNone/>
                        <a:tabLst>
                          <a:tab pos="457200" algn="l"/>
                        </a:tabLst>
                      </a:pPr>
                      <a:r>
                        <a:rPr lang="en-US" sz="1200" kern="100">
                          <a:effectLst/>
                        </a:rPr>
                        <a:t>Brine shrimp</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buNone/>
                        <a:tabLst>
                          <a:tab pos="457200" algn="l"/>
                        </a:tabLst>
                      </a:pPr>
                      <a:r>
                        <a:rPr lang="en-US" sz="1200" kern="100">
                          <a:effectLst/>
                        </a:rPr>
                        <a:t>Dead</a:t>
                      </a:r>
                    </a:p>
                    <a:p>
                      <a:pPr marL="0" marR="0" algn="ctr">
                        <a:lnSpc>
                          <a:spcPct val="150000"/>
                        </a:lnSpc>
                        <a:spcBef>
                          <a:spcPts val="600"/>
                        </a:spcBef>
                        <a:spcAft>
                          <a:spcPts val="600"/>
                        </a:spcAft>
                        <a:buNone/>
                        <a:tabLst>
                          <a:tab pos="457200" algn="l"/>
                        </a:tabLst>
                      </a:pPr>
                      <a:r>
                        <a:rPr lang="en-US" sz="1200" kern="100">
                          <a:effectLst/>
                        </a:rPr>
                        <a:t>Brine shrimp</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buNone/>
                        <a:tabLst>
                          <a:tab pos="457200" algn="l"/>
                        </a:tabLst>
                      </a:pPr>
                      <a:r>
                        <a:rPr lang="en-US" sz="1200" kern="100">
                          <a:effectLst/>
                        </a:rPr>
                        <a:t>% of Dead Brine Shrimps</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34307476"/>
                  </a:ext>
                </a:extLst>
              </a:tr>
              <a:tr h="0">
                <a:tc rowSpan="4">
                  <a:txBody>
                    <a:bodyPr/>
                    <a:lstStyle/>
                    <a:p>
                      <a:pPr marL="0" marR="0" algn="ctr">
                        <a:lnSpc>
                          <a:spcPct val="150000"/>
                        </a:lnSpc>
                        <a:spcBef>
                          <a:spcPts val="600"/>
                        </a:spcBef>
                        <a:spcAft>
                          <a:spcPts val="600"/>
                        </a:spcAft>
                        <a:buNone/>
                        <a:tabLst>
                          <a:tab pos="457200" algn="l"/>
                        </a:tabLst>
                      </a:pPr>
                      <a:r>
                        <a:rPr lang="en-US" sz="1200" kern="100" dirty="0">
                          <a:effectLst/>
                        </a:rPr>
                        <a:t> </a:t>
                      </a:r>
                    </a:p>
                    <a:p>
                      <a:pPr marL="0" marR="0" algn="ctr">
                        <a:lnSpc>
                          <a:spcPct val="150000"/>
                        </a:lnSpc>
                        <a:spcBef>
                          <a:spcPts val="600"/>
                        </a:spcBef>
                        <a:spcAft>
                          <a:spcPts val="600"/>
                        </a:spcAft>
                        <a:buNone/>
                        <a:tabLst>
                          <a:tab pos="457200" algn="l"/>
                        </a:tabLst>
                      </a:pPr>
                      <a:r>
                        <a:rPr lang="en-US" sz="1200" kern="100" dirty="0">
                          <a:effectLst/>
                        </a:rPr>
                        <a:t>Snail mucus</a:t>
                      </a:r>
                      <a:endParaRPr lang="en-US" sz="1200" kern="100" dirty="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buNone/>
                        <a:tabLst>
                          <a:tab pos="457200" algn="l"/>
                        </a:tabLst>
                      </a:pPr>
                      <a:r>
                        <a:rPr lang="en-US" sz="1200" kern="100">
                          <a:effectLst/>
                        </a:rPr>
                        <a:t>10 ppm</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buNone/>
                        <a:tabLst>
                          <a:tab pos="457200" algn="l"/>
                        </a:tabLst>
                      </a:pPr>
                      <a:r>
                        <a:rPr lang="en-US" sz="1200" kern="100">
                          <a:effectLst/>
                        </a:rPr>
                        <a:t>10</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buNone/>
                        <a:tabLst>
                          <a:tab pos="457200" algn="l"/>
                        </a:tabLst>
                      </a:pPr>
                      <a:r>
                        <a:rPr lang="en-US" sz="1200" kern="100">
                          <a:effectLst/>
                        </a:rPr>
                        <a:t>6</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buNone/>
                        <a:tabLst>
                          <a:tab pos="457200" algn="l"/>
                        </a:tabLst>
                      </a:pPr>
                      <a:r>
                        <a:rPr lang="en-US" sz="1200" kern="100">
                          <a:effectLst/>
                        </a:rPr>
                        <a:t>4</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buNone/>
                        <a:tabLst>
                          <a:tab pos="457200" algn="l"/>
                        </a:tabLst>
                      </a:pPr>
                      <a:r>
                        <a:rPr lang="en-US" sz="1200" kern="100">
                          <a:effectLst/>
                        </a:rPr>
                        <a:t>40%</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273074847"/>
                  </a:ext>
                </a:extLst>
              </a:tr>
              <a:tr h="0">
                <a:tc vMerge="1">
                  <a:txBody>
                    <a:bodyPr/>
                    <a:lstStyle/>
                    <a:p>
                      <a:endParaRPr lang="en-US"/>
                    </a:p>
                  </a:txBody>
                  <a:tcPr/>
                </a:tc>
                <a:tc>
                  <a:txBody>
                    <a:bodyPr/>
                    <a:lstStyle/>
                    <a:p>
                      <a:pPr marL="0" marR="0" algn="ctr">
                        <a:lnSpc>
                          <a:spcPct val="150000"/>
                        </a:lnSpc>
                        <a:spcBef>
                          <a:spcPts val="600"/>
                        </a:spcBef>
                        <a:spcAft>
                          <a:spcPts val="600"/>
                        </a:spcAft>
                        <a:buNone/>
                        <a:tabLst>
                          <a:tab pos="457200" algn="l"/>
                        </a:tabLst>
                      </a:pPr>
                      <a:r>
                        <a:rPr lang="en-US" sz="1200" kern="100">
                          <a:effectLst/>
                        </a:rPr>
                        <a:t>50ppm</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buNone/>
                        <a:tabLst>
                          <a:tab pos="457200" algn="l"/>
                        </a:tabLst>
                      </a:pPr>
                      <a:r>
                        <a:rPr lang="en-US" sz="1200" kern="100">
                          <a:effectLst/>
                        </a:rPr>
                        <a:t>10</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buNone/>
                        <a:tabLst>
                          <a:tab pos="457200" algn="l"/>
                        </a:tabLst>
                      </a:pPr>
                      <a:r>
                        <a:rPr lang="en-US" sz="1200" kern="100">
                          <a:effectLst/>
                        </a:rPr>
                        <a:t>4</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buNone/>
                        <a:tabLst>
                          <a:tab pos="457200" algn="l"/>
                        </a:tabLst>
                      </a:pPr>
                      <a:r>
                        <a:rPr lang="en-US" sz="1200" kern="100">
                          <a:effectLst/>
                        </a:rPr>
                        <a:t>6</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buNone/>
                        <a:tabLst>
                          <a:tab pos="457200" algn="l"/>
                        </a:tabLst>
                      </a:pPr>
                      <a:r>
                        <a:rPr lang="en-US" sz="1200" kern="100">
                          <a:effectLst/>
                        </a:rPr>
                        <a:t>60%</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117190691"/>
                  </a:ext>
                </a:extLst>
              </a:tr>
              <a:tr h="0">
                <a:tc vMerge="1">
                  <a:txBody>
                    <a:bodyPr/>
                    <a:lstStyle/>
                    <a:p>
                      <a:endParaRPr lang="en-US"/>
                    </a:p>
                  </a:txBody>
                  <a:tcPr/>
                </a:tc>
                <a:tc>
                  <a:txBody>
                    <a:bodyPr/>
                    <a:lstStyle/>
                    <a:p>
                      <a:pPr marL="0" marR="0" algn="ctr">
                        <a:lnSpc>
                          <a:spcPct val="150000"/>
                        </a:lnSpc>
                        <a:spcBef>
                          <a:spcPts val="600"/>
                        </a:spcBef>
                        <a:spcAft>
                          <a:spcPts val="600"/>
                        </a:spcAft>
                        <a:buNone/>
                        <a:tabLst>
                          <a:tab pos="457200" algn="l"/>
                        </a:tabLst>
                      </a:pPr>
                      <a:r>
                        <a:rPr lang="en-US" sz="1200" kern="100">
                          <a:effectLst/>
                        </a:rPr>
                        <a:t>500ppm</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buNone/>
                        <a:tabLst>
                          <a:tab pos="457200" algn="l"/>
                        </a:tabLst>
                      </a:pPr>
                      <a:r>
                        <a:rPr lang="en-US" sz="1200" kern="100">
                          <a:effectLst/>
                        </a:rPr>
                        <a:t>10</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buNone/>
                        <a:tabLst>
                          <a:tab pos="457200" algn="l"/>
                        </a:tabLst>
                      </a:pPr>
                      <a:r>
                        <a:rPr lang="en-US" sz="1200" kern="100">
                          <a:effectLst/>
                        </a:rPr>
                        <a:t>2</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buNone/>
                        <a:tabLst>
                          <a:tab pos="457200" algn="l"/>
                        </a:tabLst>
                      </a:pPr>
                      <a:r>
                        <a:rPr lang="en-US" sz="1200" kern="100">
                          <a:effectLst/>
                        </a:rPr>
                        <a:t>8</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buNone/>
                        <a:tabLst>
                          <a:tab pos="457200" algn="l"/>
                        </a:tabLst>
                      </a:pPr>
                      <a:r>
                        <a:rPr lang="en-US" sz="1200" kern="100">
                          <a:effectLst/>
                        </a:rPr>
                        <a:t>80%</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06630692"/>
                  </a:ext>
                </a:extLst>
              </a:tr>
              <a:tr h="0">
                <a:tc vMerge="1">
                  <a:txBody>
                    <a:bodyPr/>
                    <a:lstStyle/>
                    <a:p>
                      <a:endParaRPr lang="en-US"/>
                    </a:p>
                  </a:txBody>
                  <a:tcPr/>
                </a:tc>
                <a:tc>
                  <a:txBody>
                    <a:bodyPr/>
                    <a:lstStyle/>
                    <a:p>
                      <a:pPr marL="0" marR="0" algn="ctr">
                        <a:lnSpc>
                          <a:spcPct val="150000"/>
                        </a:lnSpc>
                        <a:spcBef>
                          <a:spcPts val="600"/>
                        </a:spcBef>
                        <a:spcAft>
                          <a:spcPts val="600"/>
                        </a:spcAft>
                        <a:buNone/>
                        <a:tabLst>
                          <a:tab pos="457200" algn="l"/>
                        </a:tabLst>
                      </a:pPr>
                      <a:r>
                        <a:rPr lang="en-US" sz="1200" kern="100">
                          <a:effectLst/>
                        </a:rPr>
                        <a:t>Control media</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buNone/>
                        <a:tabLst>
                          <a:tab pos="457200" algn="l"/>
                        </a:tabLst>
                      </a:pPr>
                      <a:r>
                        <a:rPr lang="en-US" sz="1200" kern="100">
                          <a:effectLst/>
                        </a:rPr>
                        <a:t>10</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buNone/>
                        <a:tabLst>
                          <a:tab pos="457200" algn="l"/>
                        </a:tabLst>
                      </a:pPr>
                      <a:r>
                        <a:rPr lang="en-US" sz="1200" kern="100">
                          <a:effectLst/>
                        </a:rPr>
                        <a:t>10</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buNone/>
                        <a:tabLst>
                          <a:tab pos="457200" algn="l"/>
                        </a:tabLst>
                      </a:pPr>
                      <a:r>
                        <a:rPr lang="en-US" sz="1200" kern="100">
                          <a:effectLst/>
                        </a:rPr>
                        <a:t>0</a:t>
                      </a:r>
                      <a:endParaRPr lang="en-US" sz="1200" kern="10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buNone/>
                        <a:tabLst>
                          <a:tab pos="457200" algn="l"/>
                        </a:tabLst>
                      </a:pPr>
                      <a:r>
                        <a:rPr lang="en-US" sz="1200" kern="100" dirty="0">
                          <a:effectLst/>
                        </a:rPr>
                        <a:t>0%</a:t>
                      </a:r>
                      <a:endParaRPr lang="en-US" sz="1200" kern="100" dirty="0">
                        <a:effectLst/>
                        <a:latin typeface="Book Antiqua" panose="02040602050305030304" pitchFamily="18"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680084243"/>
                  </a:ext>
                </a:extLst>
              </a:tr>
            </a:tbl>
          </a:graphicData>
        </a:graphic>
      </p:graphicFrame>
      <p:graphicFrame>
        <p:nvGraphicFramePr>
          <p:cNvPr id="12" name="Chart 11">
            <a:extLst>
              <a:ext uri="{FF2B5EF4-FFF2-40B4-BE49-F238E27FC236}">
                <a16:creationId xmlns:a16="http://schemas.microsoft.com/office/drawing/2014/main" id="{22AD7DA8-402E-4A5E-A7E9-A68D7FA7F0D1}"/>
              </a:ext>
            </a:extLst>
          </p:cNvPr>
          <p:cNvGraphicFramePr/>
          <p:nvPr>
            <p:extLst>
              <p:ext uri="{D42A27DB-BD31-4B8C-83A1-F6EECF244321}">
                <p14:modId xmlns:p14="http://schemas.microsoft.com/office/powerpoint/2010/main" val="1779992622"/>
              </p:ext>
            </p:extLst>
          </p:nvPr>
        </p:nvGraphicFramePr>
        <p:xfrm>
          <a:off x="6310626" y="1488696"/>
          <a:ext cx="5881370" cy="3388995"/>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B1A1E4F1-3217-8C95-FBEE-0A07960F540D}"/>
              </a:ext>
            </a:extLst>
          </p:cNvPr>
          <p:cNvSpPr txBox="1"/>
          <p:nvPr/>
        </p:nvSpPr>
        <p:spPr>
          <a:xfrm>
            <a:off x="7367275" y="4926734"/>
            <a:ext cx="5245231" cy="271613"/>
          </a:xfrm>
          <a:prstGeom prst="rect">
            <a:avLst/>
          </a:prstGeom>
          <a:noFill/>
        </p:spPr>
        <p:txBody>
          <a:bodyPr wrap="square">
            <a:spAutoFit/>
          </a:bodyPr>
          <a:lstStyle/>
          <a:p>
            <a:pPr marL="292100" marR="0">
              <a:lnSpc>
                <a:spcPts val="1480"/>
              </a:lnSpc>
              <a:spcBef>
                <a:spcPts val="155"/>
              </a:spcBef>
              <a:buNone/>
            </a:pPr>
            <a:r>
              <a:rPr lang="en-US" sz="1200" b="1" spc="-10" dirty="0">
                <a:effectLst/>
                <a:latin typeface="Cambria" panose="02040503050406030204" pitchFamily="18" charset="0"/>
                <a:ea typeface="Cambria" panose="02040503050406030204" pitchFamily="18" charset="0"/>
                <a:cs typeface="Cambria" panose="02040503050406030204" pitchFamily="18" charset="0"/>
              </a:rPr>
              <a:t>Figure </a:t>
            </a:r>
            <a:r>
              <a:rPr lang="en-US" sz="1200" b="1" spc="-10" dirty="0">
                <a:latin typeface="Cambria" panose="02040503050406030204" pitchFamily="18" charset="0"/>
                <a:ea typeface="Cambria" panose="02040503050406030204" pitchFamily="18" charset="0"/>
                <a:cs typeface="Cambria" panose="02040503050406030204" pitchFamily="18" charset="0"/>
              </a:rPr>
              <a:t>9  </a:t>
            </a:r>
            <a:r>
              <a:rPr lang="en-US" sz="1200" spc="-10" dirty="0">
                <a:effectLst/>
                <a:latin typeface="Cambria" panose="02040503050406030204" pitchFamily="18" charset="0"/>
                <a:ea typeface="Cambria" panose="02040503050406030204" pitchFamily="18" charset="0"/>
                <a:cs typeface="Cambria" panose="02040503050406030204" pitchFamily="18" charset="0"/>
              </a:rPr>
              <a:t> Brine shrimp assay of snail mucus.</a:t>
            </a:r>
            <a:endParaRPr lang="en-US" sz="1200" dirty="0">
              <a:effectLst/>
              <a:latin typeface="Cambria" panose="02040503050406030204" pitchFamily="18" charset="0"/>
              <a:ea typeface="Cambria" panose="02040503050406030204" pitchFamily="18" charset="0"/>
              <a:cs typeface="Cambria" panose="02040503050406030204" pitchFamily="18" charset="0"/>
            </a:endParaRPr>
          </a:p>
        </p:txBody>
      </p:sp>
      <p:sp>
        <p:nvSpPr>
          <p:cNvPr id="14" name="TextBox 13">
            <a:extLst>
              <a:ext uri="{FF2B5EF4-FFF2-40B4-BE49-F238E27FC236}">
                <a16:creationId xmlns:a16="http://schemas.microsoft.com/office/drawing/2014/main" id="{96F88D32-2DFE-3E83-DF0C-6FEF6814D49E}"/>
              </a:ext>
            </a:extLst>
          </p:cNvPr>
          <p:cNvSpPr txBox="1"/>
          <p:nvPr/>
        </p:nvSpPr>
        <p:spPr>
          <a:xfrm>
            <a:off x="493643" y="4248402"/>
            <a:ext cx="5816983" cy="276999"/>
          </a:xfrm>
          <a:prstGeom prst="rect">
            <a:avLst/>
          </a:prstGeom>
          <a:noFill/>
        </p:spPr>
        <p:txBody>
          <a:bodyPr wrap="square">
            <a:spAutoFit/>
          </a:bodyPr>
          <a:lstStyle/>
          <a:p>
            <a:r>
              <a:rPr lang="en-US" sz="1200" b="1" dirty="0">
                <a:latin typeface="Cambria" panose="02040503050406030204" pitchFamily="18" charset="0"/>
                <a:ea typeface="Cambria" panose="02040503050406030204" pitchFamily="18" charset="0"/>
              </a:rPr>
              <a:t>Table 2</a:t>
            </a:r>
            <a:r>
              <a:rPr lang="en-US" sz="1200" dirty="0">
                <a:latin typeface="Cambria" panose="02040503050406030204" pitchFamily="18" charset="0"/>
                <a:ea typeface="Cambria" panose="02040503050406030204" pitchFamily="18" charset="0"/>
              </a:rPr>
              <a:t>. Represent the total no of brine shrimp, live shrimp, and % dead  shrimp</a:t>
            </a:r>
          </a:p>
        </p:txBody>
      </p:sp>
    </p:spTree>
    <p:extLst>
      <p:ext uri="{BB962C8B-B14F-4D97-AF65-F5344CB8AC3E}">
        <p14:creationId xmlns:p14="http://schemas.microsoft.com/office/powerpoint/2010/main" val="228131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3CC3B-7E9C-DCB8-8449-F67FE51841C8}"/>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7D1A019-62E4-4DDE-EA8E-501ADE03BB9A}"/>
              </a:ext>
            </a:extLst>
          </p:cNvPr>
          <p:cNvSpPr txBox="1">
            <a:spLocks/>
          </p:cNvSpPr>
          <p:nvPr/>
        </p:nvSpPr>
        <p:spPr>
          <a:xfrm>
            <a:off x="0" y="-157523"/>
            <a:ext cx="11953187"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solidFill>
                  <a:srgbClr val="FFC000"/>
                </a:solidFill>
              </a:rPr>
              <a:t>Biological Activity-Cytotoxicity Activity  </a:t>
            </a:r>
          </a:p>
        </p:txBody>
      </p:sp>
      <p:sp>
        <p:nvSpPr>
          <p:cNvPr id="8" name="Title 1">
            <a:extLst>
              <a:ext uri="{FF2B5EF4-FFF2-40B4-BE49-F238E27FC236}">
                <a16:creationId xmlns:a16="http://schemas.microsoft.com/office/drawing/2014/main" id="{D8FAF5FD-DC0C-2AB5-EC44-A723B13F4854}"/>
              </a:ext>
            </a:extLst>
          </p:cNvPr>
          <p:cNvSpPr txBox="1">
            <a:spLocks/>
          </p:cNvSpPr>
          <p:nvPr/>
        </p:nvSpPr>
        <p:spPr>
          <a:xfrm>
            <a:off x="119405" y="505259"/>
            <a:ext cx="11953187"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b="1" dirty="0">
              <a:solidFill>
                <a:srgbClr val="FFC000"/>
              </a:solidFill>
            </a:endParaRPr>
          </a:p>
        </p:txBody>
      </p:sp>
      <p:sp>
        <p:nvSpPr>
          <p:cNvPr id="9" name="Title 1">
            <a:extLst>
              <a:ext uri="{FF2B5EF4-FFF2-40B4-BE49-F238E27FC236}">
                <a16:creationId xmlns:a16="http://schemas.microsoft.com/office/drawing/2014/main" id="{7ED1BEEC-73EE-219B-7231-929BA4A23E43}"/>
              </a:ext>
            </a:extLst>
          </p:cNvPr>
          <p:cNvSpPr txBox="1">
            <a:spLocks/>
          </p:cNvSpPr>
          <p:nvPr/>
        </p:nvSpPr>
        <p:spPr>
          <a:xfrm>
            <a:off x="119404" y="579340"/>
            <a:ext cx="11953187"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solidFill>
                  <a:srgbClr val="FFC000"/>
                </a:solidFill>
              </a:rPr>
              <a:t>Hemolytic Assay:</a:t>
            </a:r>
          </a:p>
        </p:txBody>
      </p:sp>
      <p:graphicFrame>
        <p:nvGraphicFramePr>
          <p:cNvPr id="3" name="Chart 2">
            <a:extLst>
              <a:ext uri="{FF2B5EF4-FFF2-40B4-BE49-F238E27FC236}">
                <a16:creationId xmlns:a16="http://schemas.microsoft.com/office/drawing/2014/main" id="{0BB02F99-DA22-056B-A0D4-AD0D1D4AD985}"/>
              </a:ext>
            </a:extLst>
          </p:cNvPr>
          <p:cNvGraphicFramePr>
            <a:graphicFrameLocks/>
          </p:cNvGraphicFramePr>
          <p:nvPr/>
        </p:nvGraphicFramePr>
        <p:xfrm>
          <a:off x="8996923" y="579340"/>
          <a:ext cx="4973423" cy="3371042"/>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Box 12">
            <a:extLst>
              <a:ext uri="{FF2B5EF4-FFF2-40B4-BE49-F238E27FC236}">
                <a16:creationId xmlns:a16="http://schemas.microsoft.com/office/drawing/2014/main" id="{C7F6C419-B31A-BD3C-0F8F-DB4EB529260B}"/>
              </a:ext>
            </a:extLst>
          </p:cNvPr>
          <p:cNvSpPr txBox="1"/>
          <p:nvPr/>
        </p:nvSpPr>
        <p:spPr>
          <a:xfrm>
            <a:off x="7149534" y="5156374"/>
            <a:ext cx="5245231" cy="271613"/>
          </a:xfrm>
          <a:prstGeom prst="rect">
            <a:avLst/>
          </a:prstGeom>
          <a:noFill/>
        </p:spPr>
        <p:txBody>
          <a:bodyPr wrap="square">
            <a:spAutoFit/>
          </a:bodyPr>
          <a:lstStyle/>
          <a:p>
            <a:pPr marL="292100" marR="0">
              <a:lnSpc>
                <a:spcPts val="1480"/>
              </a:lnSpc>
              <a:spcBef>
                <a:spcPts val="155"/>
              </a:spcBef>
              <a:buNone/>
            </a:pPr>
            <a:r>
              <a:rPr lang="en-US" sz="1200" b="1" spc="-10" dirty="0">
                <a:effectLst/>
                <a:latin typeface="Cambria" panose="02040503050406030204" pitchFamily="18" charset="0"/>
                <a:ea typeface="Cambria" panose="02040503050406030204" pitchFamily="18" charset="0"/>
                <a:cs typeface="Cambria" panose="02040503050406030204" pitchFamily="18" charset="0"/>
              </a:rPr>
              <a:t>Figure 11</a:t>
            </a:r>
            <a:r>
              <a:rPr lang="en-US" sz="1200" b="1" spc="-10" dirty="0">
                <a:latin typeface="Cambria" panose="02040503050406030204" pitchFamily="18" charset="0"/>
                <a:ea typeface="Cambria" panose="02040503050406030204" pitchFamily="18" charset="0"/>
                <a:cs typeface="Cambria" panose="02040503050406030204" pitchFamily="18" charset="0"/>
              </a:rPr>
              <a:t>  </a:t>
            </a:r>
            <a:r>
              <a:rPr lang="en-US" sz="1200" spc="-10" dirty="0">
                <a:effectLst/>
                <a:latin typeface="Cambria" panose="02040503050406030204" pitchFamily="18" charset="0"/>
                <a:ea typeface="Cambria" panose="02040503050406030204" pitchFamily="18" charset="0"/>
                <a:cs typeface="Cambria" panose="02040503050406030204" pitchFamily="18" charset="0"/>
              </a:rPr>
              <a:t> </a:t>
            </a:r>
            <a:r>
              <a:rPr lang="en-US" sz="1200" spc="-10" dirty="0">
                <a:latin typeface="Cambria" panose="02040503050406030204" pitchFamily="18" charset="0"/>
                <a:ea typeface="Cambria" panose="02040503050406030204" pitchFamily="18" charset="0"/>
                <a:cs typeface="Cambria" panose="02040503050406030204" pitchFamily="18" charset="0"/>
              </a:rPr>
              <a:t>Hemolytic </a:t>
            </a:r>
            <a:r>
              <a:rPr lang="en-US" sz="1200" spc="-10" dirty="0">
                <a:effectLst/>
                <a:latin typeface="Cambria" panose="02040503050406030204" pitchFamily="18" charset="0"/>
                <a:ea typeface="Cambria" panose="02040503050406030204" pitchFamily="18" charset="0"/>
                <a:cs typeface="Cambria" panose="02040503050406030204" pitchFamily="18" charset="0"/>
              </a:rPr>
              <a:t> assay of snail mucus.</a:t>
            </a:r>
            <a:endParaRPr lang="en-US" sz="1200" dirty="0">
              <a:effectLst/>
              <a:latin typeface="Cambria" panose="02040503050406030204" pitchFamily="18" charset="0"/>
              <a:ea typeface="Cambria" panose="02040503050406030204" pitchFamily="18" charset="0"/>
              <a:cs typeface="Cambria" panose="02040503050406030204" pitchFamily="18" charset="0"/>
            </a:endParaRPr>
          </a:p>
        </p:txBody>
      </p:sp>
      <p:sp>
        <p:nvSpPr>
          <p:cNvPr id="14" name="TextBox 13">
            <a:extLst>
              <a:ext uri="{FF2B5EF4-FFF2-40B4-BE49-F238E27FC236}">
                <a16:creationId xmlns:a16="http://schemas.microsoft.com/office/drawing/2014/main" id="{F697373A-30ED-D9C4-1FBB-0851A28911E8}"/>
              </a:ext>
            </a:extLst>
          </p:cNvPr>
          <p:cNvSpPr txBox="1"/>
          <p:nvPr/>
        </p:nvSpPr>
        <p:spPr>
          <a:xfrm>
            <a:off x="279014" y="5150988"/>
            <a:ext cx="5816983" cy="276999"/>
          </a:xfrm>
          <a:prstGeom prst="rect">
            <a:avLst/>
          </a:prstGeom>
          <a:noFill/>
        </p:spPr>
        <p:txBody>
          <a:bodyPr wrap="square">
            <a:spAutoFit/>
          </a:bodyPr>
          <a:lstStyle/>
          <a:p>
            <a:r>
              <a:rPr lang="en-US" sz="1200" b="1" dirty="0">
                <a:latin typeface="Cambria" panose="02040503050406030204" pitchFamily="18" charset="0"/>
                <a:ea typeface="Cambria" panose="02040503050406030204" pitchFamily="18" charset="0"/>
              </a:rPr>
              <a:t>Figure 10</a:t>
            </a:r>
            <a:r>
              <a:rPr lang="en-US" sz="1200" dirty="0">
                <a:latin typeface="Cambria" panose="02040503050406030204" pitchFamily="18" charset="0"/>
                <a:ea typeface="Cambria" panose="02040503050406030204" pitchFamily="18" charset="0"/>
              </a:rPr>
              <a:t>. R</a:t>
            </a:r>
            <a:r>
              <a:rPr lang="en-US" sz="1200" spc="-10" dirty="0">
                <a:latin typeface="Cambria" panose="02040503050406030204" pitchFamily="18" charset="0"/>
                <a:ea typeface="Cambria" panose="02040503050406030204" pitchFamily="18" charset="0"/>
                <a:cs typeface="Cambria" panose="02040503050406030204" pitchFamily="18" charset="0"/>
              </a:rPr>
              <a:t> represents</a:t>
            </a:r>
            <a:r>
              <a:rPr lang="en-US" sz="1200" spc="-10" dirty="0">
                <a:effectLst/>
                <a:latin typeface="Cambria" panose="02040503050406030204" pitchFamily="18" charset="0"/>
                <a:ea typeface="Cambria" panose="02040503050406030204" pitchFamily="18" charset="0"/>
                <a:cs typeface="Cambria" panose="02040503050406030204" pitchFamily="18" charset="0"/>
              </a:rPr>
              <a:t> the 96-well plate </a:t>
            </a:r>
            <a:endParaRPr lang="en-US" sz="1200" dirty="0">
              <a:latin typeface="Cambria" panose="02040503050406030204" pitchFamily="18" charset="0"/>
              <a:ea typeface="Cambria" panose="02040503050406030204" pitchFamily="18" charset="0"/>
            </a:endParaRPr>
          </a:p>
        </p:txBody>
      </p:sp>
      <p:graphicFrame>
        <p:nvGraphicFramePr>
          <p:cNvPr id="2" name="Chart 1">
            <a:extLst>
              <a:ext uri="{FF2B5EF4-FFF2-40B4-BE49-F238E27FC236}">
                <a16:creationId xmlns:a16="http://schemas.microsoft.com/office/drawing/2014/main" id="{7D3D4BC6-9BDB-E36E-B3CE-B73BF4A1D8F9}"/>
              </a:ext>
            </a:extLst>
          </p:cNvPr>
          <p:cNvGraphicFramePr>
            <a:graphicFrameLocks/>
          </p:cNvGraphicFramePr>
          <p:nvPr>
            <p:extLst>
              <p:ext uri="{D42A27DB-BD31-4B8C-83A1-F6EECF244321}">
                <p14:modId xmlns:p14="http://schemas.microsoft.com/office/powerpoint/2010/main" val="1903111653"/>
              </p:ext>
            </p:extLst>
          </p:nvPr>
        </p:nvGraphicFramePr>
        <p:xfrm>
          <a:off x="6577782" y="980149"/>
          <a:ext cx="5816983" cy="4047029"/>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3">
            <a:extLst>
              <a:ext uri="{FF2B5EF4-FFF2-40B4-BE49-F238E27FC236}">
                <a16:creationId xmlns:a16="http://schemas.microsoft.com/office/drawing/2014/main" id="{3D9D5CD2-8EF9-D2FE-A545-F3A9265CE225}"/>
              </a:ext>
            </a:extLst>
          </p:cNvPr>
          <p:cNvPicPr>
            <a:picLocks noChangeAspect="1"/>
          </p:cNvPicPr>
          <p:nvPr/>
        </p:nvPicPr>
        <p:blipFill>
          <a:blip r:embed="rId4"/>
          <a:srcRect l="48387" t="42581" r="10753" b="14292"/>
          <a:stretch>
            <a:fillRect/>
          </a:stretch>
        </p:blipFill>
        <p:spPr>
          <a:xfrm rot="10800000">
            <a:off x="652700" y="1875577"/>
            <a:ext cx="3736258" cy="2957671"/>
          </a:xfrm>
          <a:prstGeom prst="rect">
            <a:avLst/>
          </a:prstGeom>
        </p:spPr>
      </p:pic>
      <p:sp>
        <p:nvSpPr>
          <p:cNvPr id="5" name="Rectangle 4">
            <a:extLst>
              <a:ext uri="{FF2B5EF4-FFF2-40B4-BE49-F238E27FC236}">
                <a16:creationId xmlns:a16="http://schemas.microsoft.com/office/drawing/2014/main" id="{89BB6D7D-22F4-6FD9-461D-CBE1D2325AC3}"/>
              </a:ext>
            </a:extLst>
          </p:cNvPr>
          <p:cNvSpPr/>
          <p:nvPr/>
        </p:nvSpPr>
        <p:spPr>
          <a:xfrm>
            <a:off x="1956791" y="1673674"/>
            <a:ext cx="564037" cy="20190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t>S1</a:t>
            </a:r>
          </a:p>
        </p:txBody>
      </p:sp>
    </p:spTree>
    <p:extLst>
      <p:ext uri="{BB962C8B-B14F-4D97-AF65-F5344CB8AC3E}">
        <p14:creationId xmlns:p14="http://schemas.microsoft.com/office/powerpoint/2010/main" val="335262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EE770-4C58-DD69-0C98-79662CABB60D}"/>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358CE3EB-7451-2151-E8BC-1E8F37A73B23}"/>
              </a:ext>
            </a:extLst>
          </p:cNvPr>
          <p:cNvSpPr txBox="1">
            <a:spLocks/>
          </p:cNvSpPr>
          <p:nvPr/>
        </p:nvSpPr>
        <p:spPr>
          <a:xfrm>
            <a:off x="0" y="-157523"/>
            <a:ext cx="11953187"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solidFill>
                  <a:srgbClr val="FFC000"/>
                </a:solidFill>
              </a:rPr>
              <a:t>Biological Activity-Antimicrobial activity</a:t>
            </a:r>
          </a:p>
        </p:txBody>
      </p:sp>
      <p:sp>
        <p:nvSpPr>
          <p:cNvPr id="8" name="Title 1">
            <a:extLst>
              <a:ext uri="{FF2B5EF4-FFF2-40B4-BE49-F238E27FC236}">
                <a16:creationId xmlns:a16="http://schemas.microsoft.com/office/drawing/2014/main" id="{C442A73B-9CBB-8CBE-EA51-82C77B764C48}"/>
              </a:ext>
            </a:extLst>
          </p:cNvPr>
          <p:cNvSpPr txBox="1">
            <a:spLocks/>
          </p:cNvSpPr>
          <p:nvPr/>
        </p:nvSpPr>
        <p:spPr>
          <a:xfrm>
            <a:off x="119405" y="505259"/>
            <a:ext cx="11953187"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b="1" dirty="0">
              <a:solidFill>
                <a:srgbClr val="FFC000"/>
              </a:solidFill>
            </a:endParaRPr>
          </a:p>
        </p:txBody>
      </p:sp>
      <p:sp>
        <p:nvSpPr>
          <p:cNvPr id="9" name="Title 1">
            <a:extLst>
              <a:ext uri="{FF2B5EF4-FFF2-40B4-BE49-F238E27FC236}">
                <a16:creationId xmlns:a16="http://schemas.microsoft.com/office/drawing/2014/main" id="{F38897D7-29C2-A738-D1DC-837A8A7DDD12}"/>
              </a:ext>
            </a:extLst>
          </p:cNvPr>
          <p:cNvSpPr txBox="1">
            <a:spLocks/>
          </p:cNvSpPr>
          <p:nvPr/>
        </p:nvSpPr>
        <p:spPr>
          <a:xfrm>
            <a:off x="119404" y="579340"/>
            <a:ext cx="11953187"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solidFill>
                  <a:srgbClr val="FFC000"/>
                </a:solidFill>
              </a:rPr>
              <a:t>Anti bacterial:</a:t>
            </a:r>
          </a:p>
        </p:txBody>
      </p:sp>
      <p:graphicFrame>
        <p:nvGraphicFramePr>
          <p:cNvPr id="3" name="Chart 2">
            <a:extLst>
              <a:ext uri="{FF2B5EF4-FFF2-40B4-BE49-F238E27FC236}">
                <a16:creationId xmlns:a16="http://schemas.microsoft.com/office/drawing/2014/main" id="{139A7D33-36D8-D35F-5995-7FAF99E9FB66}"/>
              </a:ext>
            </a:extLst>
          </p:cNvPr>
          <p:cNvGraphicFramePr>
            <a:graphicFrameLocks/>
          </p:cNvGraphicFramePr>
          <p:nvPr/>
        </p:nvGraphicFramePr>
        <p:xfrm>
          <a:off x="8996923" y="579340"/>
          <a:ext cx="4973423" cy="3371042"/>
        </p:xfrm>
        <a:graphic>
          <a:graphicData uri="http://schemas.openxmlformats.org/drawingml/2006/chart">
            <c:chart xmlns:c="http://schemas.openxmlformats.org/drawingml/2006/chart" xmlns:r="http://schemas.openxmlformats.org/officeDocument/2006/relationships" r:id="rId3"/>
          </a:graphicData>
        </a:graphic>
      </p:graphicFrame>
      <p:sp>
        <p:nvSpPr>
          <p:cNvPr id="18" name="Rectangle 17">
            <a:extLst>
              <a:ext uri="{FF2B5EF4-FFF2-40B4-BE49-F238E27FC236}">
                <a16:creationId xmlns:a16="http://schemas.microsoft.com/office/drawing/2014/main" id="{E8085444-40A9-E58F-9850-CABD736F5054}"/>
              </a:ext>
            </a:extLst>
          </p:cNvPr>
          <p:cNvSpPr/>
          <p:nvPr/>
        </p:nvSpPr>
        <p:spPr>
          <a:xfrm>
            <a:off x="5894865" y="2213311"/>
            <a:ext cx="1456290" cy="17882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000" b="1" dirty="0"/>
              <a:t>Negative control</a:t>
            </a:r>
          </a:p>
        </p:txBody>
      </p:sp>
      <p:grpSp>
        <p:nvGrpSpPr>
          <p:cNvPr id="33" name="Group 32">
            <a:extLst>
              <a:ext uri="{FF2B5EF4-FFF2-40B4-BE49-F238E27FC236}">
                <a16:creationId xmlns:a16="http://schemas.microsoft.com/office/drawing/2014/main" id="{AAA279E4-5928-512B-5132-B5D4138A877D}"/>
              </a:ext>
            </a:extLst>
          </p:cNvPr>
          <p:cNvGrpSpPr/>
          <p:nvPr/>
        </p:nvGrpSpPr>
        <p:grpSpPr>
          <a:xfrm>
            <a:off x="5781281" y="1168041"/>
            <a:ext cx="5637833" cy="3033846"/>
            <a:chOff x="4753160" y="2493604"/>
            <a:chExt cx="7076484" cy="3972119"/>
          </a:xfrm>
        </p:grpSpPr>
        <p:pic>
          <p:nvPicPr>
            <p:cNvPr id="11" name="Picture 10">
              <a:extLst>
                <a:ext uri="{FF2B5EF4-FFF2-40B4-BE49-F238E27FC236}">
                  <a16:creationId xmlns:a16="http://schemas.microsoft.com/office/drawing/2014/main" id="{0BF7AB9B-3AB5-ABC8-9270-DA8A8BDA3FA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17657" y="2493604"/>
              <a:ext cx="4511987" cy="3785056"/>
            </a:xfrm>
            <a:prstGeom prst="rect">
              <a:avLst/>
            </a:prstGeom>
            <a:ln w="88900" cap="sq" cmpd="thickThin">
              <a:solidFill>
                <a:srgbClr val="000000"/>
              </a:solidFill>
              <a:prstDash val="solid"/>
              <a:miter lim="800000"/>
            </a:ln>
            <a:effectLst>
              <a:innerShdw blurRad="76200">
                <a:srgbClr val="000000"/>
              </a:innerShdw>
            </a:effectLst>
          </p:spPr>
        </p:pic>
        <p:grpSp>
          <p:nvGrpSpPr>
            <p:cNvPr id="32" name="Group 31">
              <a:extLst>
                <a:ext uri="{FF2B5EF4-FFF2-40B4-BE49-F238E27FC236}">
                  <a16:creationId xmlns:a16="http://schemas.microsoft.com/office/drawing/2014/main" id="{AC68FF71-076F-B51E-2239-99EF5B5C7CD5}"/>
                </a:ext>
              </a:extLst>
            </p:cNvPr>
            <p:cNvGrpSpPr/>
            <p:nvPr/>
          </p:nvGrpSpPr>
          <p:grpSpPr>
            <a:xfrm>
              <a:off x="4753160" y="3040902"/>
              <a:ext cx="5600208" cy="3424821"/>
              <a:chOff x="4753160" y="3040902"/>
              <a:chExt cx="5600208" cy="3424821"/>
            </a:xfrm>
          </p:grpSpPr>
          <p:cxnSp>
            <p:nvCxnSpPr>
              <p:cNvPr id="12" name="Straight Arrow Connector 11">
                <a:extLst>
                  <a:ext uri="{FF2B5EF4-FFF2-40B4-BE49-F238E27FC236}">
                    <a16:creationId xmlns:a16="http://schemas.microsoft.com/office/drawing/2014/main" id="{0FD3E10A-6AD7-D6B8-DA20-AB91AC406E99}"/>
                  </a:ext>
                </a:extLst>
              </p:cNvPr>
              <p:cNvCxnSpPr>
                <a:cxnSpLocks/>
                <a:endCxn id="16" idx="2"/>
              </p:cNvCxnSpPr>
              <p:nvPr/>
            </p:nvCxnSpPr>
            <p:spPr>
              <a:xfrm flipH="1" flipV="1">
                <a:off x="6430303" y="3219725"/>
                <a:ext cx="2248201" cy="129051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6" name="Rectangle 15">
                <a:extLst>
                  <a:ext uri="{FF2B5EF4-FFF2-40B4-BE49-F238E27FC236}">
                    <a16:creationId xmlns:a16="http://schemas.microsoft.com/office/drawing/2014/main" id="{04A738CC-C6F6-B08A-72EE-D51CE920275F}"/>
                  </a:ext>
                </a:extLst>
              </p:cNvPr>
              <p:cNvSpPr/>
              <p:nvPr/>
            </p:nvSpPr>
            <p:spPr>
              <a:xfrm>
                <a:off x="5702158" y="3040902"/>
                <a:ext cx="1456290" cy="17882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000" b="1" dirty="0"/>
                  <a:t>Positive control</a:t>
                </a:r>
              </a:p>
            </p:txBody>
          </p:sp>
          <p:cxnSp>
            <p:nvCxnSpPr>
              <p:cNvPr id="17" name="Straight Arrow Connector 16">
                <a:extLst>
                  <a:ext uri="{FF2B5EF4-FFF2-40B4-BE49-F238E27FC236}">
                    <a16:creationId xmlns:a16="http://schemas.microsoft.com/office/drawing/2014/main" id="{5531EFAE-CEBA-76EC-BB58-34AC5E1987D6}"/>
                  </a:ext>
                </a:extLst>
              </p:cNvPr>
              <p:cNvCxnSpPr>
                <a:cxnSpLocks/>
              </p:cNvCxnSpPr>
              <p:nvPr/>
            </p:nvCxnSpPr>
            <p:spPr>
              <a:xfrm flipH="1" flipV="1">
                <a:off x="6885396" y="4147701"/>
                <a:ext cx="1606954" cy="80145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9" name="Straight Arrow Connector 18">
                <a:extLst>
                  <a:ext uri="{FF2B5EF4-FFF2-40B4-BE49-F238E27FC236}">
                    <a16:creationId xmlns:a16="http://schemas.microsoft.com/office/drawing/2014/main" id="{E883FF6B-37AF-36F5-905F-B02F8538191A}"/>
                  </a:ext>
                </a:extLst>
              </p:cNvPr>
              <p:cNvCxnSpPr>
                <a:cxnSpLocks/>
                <a:endCxn id="21" idx="3"/>
              </p:cNvCxnSpPr>
              <p:nvPr/>
            </p:nvCxnSpPr>
            <p:spPr>
              <a:xfrm flipH="1" flipV="1">
                <a:off x="6509908" y="5001485"/>
                <a:ext cx="2909395" cy="49474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1" name="Rectangle 20">
                <a:extLst>
                  <a:ext uri="{FF2B5EF4-FFF2-40B4-BE49-F238E27FC236}">
                    <a16:creationId xmlns:a16="http://schemas.microsoft.com/office/drawing/2014/main" id="{86E6AAA4-4474-F621-8E1A-C4213A04D555}"/>
                  </a:ext>
                </a:extLst>
              </p:cNvPr>
              <p:cNvSpPr/>
              <p:nvPr/>
            </p:nvSpPr>
            <p:spPr>
              <a:xfrm>
                <a:off x="5053618" y="4912073"/>
                <a:ext cx="1456290" cy="17882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000" b="1" dirty="0"/>
                  <a:t>Snail mucus 1</a:t>
                </a:r>
              </a:p>
            </p:txBody>
          </p:sp>
          <p:sp>
            <p:nvSpPr>
              <p:cNvPr id="22" name="Rectangle 21">
                <a:extLst>
                  <a:ext uri="{FF2B5EF4-FFF2-40B4-BE49-F238E27FC236}">
                    <a16:creationId xmlns:a16="http://schemas.microsoft.com/office/drawing/2014/main" id="{ACDD7A37-9E35-D505-D0C2-36D21A50C109}"/>
                  </a:ext>
                </a:extLst>
              </p:cNvPr>
              <p:cNvSpPr/>
              <p:nvPr/>
            </p:nvSpPr>
            <p:spPr>
              <a:xfrm>
                <a:off x="4753160" y="5571320"/>
                <a:ext cx="1456290" cy="17882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000" b="1" dirty="0"/>
                  <a:t>Snail mucus 2</a:t>
                </a:r>
              </a:p>
            </p:txBody>
          </p:sp>
          <p:cxnSp>
            <p:nvCxnSpPr>
              <p:cNvPr id="26" name="Straight Arrow Connector 25">
                <a:extLst>
                  <a:ext uri="{FF2B5EF4-FFF2-40B4-BE49-F238E27FC236}">
                    <a16:creationId xmlns:a16="http://schemas.microsoft.com/office/drawing/2014/main" id="{A022EC60-636D-46F4-710F-574F6D33B330}"/>
                  </a:ext>
                </a:extLst>
              </p:cNvPr>
              <p:cNvCxnSpPr>
                <a:cxnSpLocks/>
                <a:endCxn id="22" idx="3"/>
              </p:cNvCxnSpPr>
              <p:nvPr/>
            </p:nvCxnSpPr>
            <p:spPr>
              <a:xfrm flipH="1">
                <a:off x="6209450" y="5195554"/>
                <a:ext cx="3214234" cy="46517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8" name="Rectangle 27">
                <a:extLst>
                  <a:ext uri="{FF2B5EF4-FFF2-40B4-BE49-F238E27FC236}">
                    <a16:creationId xmlns:a16="http://schemas.microsoft.com/office/drawing/2014/main" id="{8712D3CA-51B0-BF60-60CD-1F0649AEA7AC}"/>
                  </a:ext>
                </a:extLst>
              </p:cNvPr>
              <p:cNvSpPr/>
              <p:nvPr/>
            </p:nvSpPr>
            <p:spPr>
              <a:xfrm>
                <a:off x="4895728" y="6286900"/>
                <a:ext cx="1456290" cy="17882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000" b="1" dirty="0"/>
                  <a:t>Snail mucus 3</a:t>
                </a:r>
              </a:p>
            </p:txBody>
          </p:sp>
          <p:cxnSp>
            <p:nvCxnSpPr>
              <p:cNvPr id="29" name="Straight Arrow Connector 28">
                <a:extLst>
                  <a:ext uri="{FF2B5EF4-FFF2-40B4-BE49-F238E27FC236}">
                    <a16:creationId xmlns:a16="http://schemas.microsoft.com/office/drawing/2014/main" id="{128E756C-5773-5144-E98F-1A16E7F2C0C7}"/>
                  </a:ext>
                </a:extLst>
              </p:cNvPr>
              <p:cNvCxnSpPr>
                <a:cxnSpLocks/>
                <a:endCxn id="28" idx="3"/>
              </p:cNvCxnSpPr>
              <p:nvPr/>
            </p:nvCxnSpPr>
            <p:spPr>
              <a:xfrm flipH="1">
                <a:off x="6352018" y="5136409"/>
                <a:ext cx="4001350" cy="123990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grpSp>
      </p:grpSp>
      <p:sp>
        <p:nvSpPr>
          <p:cNvPr id="35" name="TextBox 34">
            <a:extLst>
              <a:ext uri="{FF2B5EF4-FFF2-40B4-BE49-F238E27FC236}">
                <a16:creationId xmlns:a16="http://schemas.microsoft.com/office/drawing/2014/main" id="{0A3E83F7-5A57-51D6-7D18-3A5939EA82FC}"/>
              </a:ext>
            </a:extLst>
          </p:cNvPr>
          <p:cNvSpPr txBox="1"/>
          <p:nvPr/>
        </p:nvSpPr>
        <p:spPr>
          <a:xfrm>
            <a:off x="7824415" y="6228293"/>
            <a:ext cx="5245231" cy="271613"/>
          </a:xfrm>
          <a:prstGeom prst="rect">
            <a:avLst/>
          </a:prstGeom>
          <a:noFill/>
        </p:spPr>
        <p:txBody>
          <a:bodyPr wrap="square">
            <a:spAutoFit/>
          </a:bodyPr>
          <a:lstStyle/>
          <a:p>
            <a:pPr marL="292100" marR="0">
              <a:lnSpc>
                <a:spcPts val="1480"/>
              </a:lnSpc>
              <a:spcBef>
                <a:spcPts val="155"/>
              </a:spcBef>
              <a:buNone/>
            </a:pPr>
            <a:r>
              <a:rPr lang="en-US" sz="1200" b="1" spc="-10" dirty="0">
                <a:effectLst/>
                <a:latin typeface="Cambria" panose="02040503050406030204" pitchFamily="18" charset="0"/>
                <a:ea typeface="Cambria" panose="02040503050406030204" pitchFamily="18" charset="0"/>
                <a:cs typeface="Cambria" panose="02040503050406030204" pitchFamily="18" charset="0"/>
              </a:rPr>
              <a:t>Figure 13</a:t>
            </a:r>
            <a:r>
              <a:rPr lang="en-US" sz="1200" b="1" spc="-10" dirty="0">
                <a:latin typeface="Cambria" panose="02040503050406030204" pitchFamily="18" charset="0"/>
                <a:ea typeface="Cambria" panose="02040503050406030204" pitchFamily="18" charset="0"/>
                <a:cs typeface="Cambria" panose="02040503050406030204" pitchFamily="18" charset="0"/>
              </a:rPr>
              <a:t> represents</a:t>
            </a:r>
            <a:r>
              <a:rPr lang="en-US" sz="1200" spc="-10" dirty="0">
                <a:effectLst/>
                <a:latin typeface="Cambria" panose="02040503050406030204" pitchFamily="18" charset="0"/>
                <a:ea typeface="Cambria" panose="02040503050406030204" pitchFamily="18" charset="0"/>
                <a:cs typeface="Cambria" panose="02040503050406030204" pitchFamily="18" charset="0"/>
              </a:rPr>
              <a:t> the agar plate  </a:t>
            </a:r>
            <a:endParaRPr lang="en-US" sz="1200" dirty="0">
              <a:effectLst/>
              <a:latin typeface="Cambria" panose="02040503050406030204" pitchFamily="18" charset="0"/>
              <a:ea typeface="Cambria" panose="02040503050406030204" pitchFamily="18" charset="0"/>
              <a:cs typeface="Cambria" panose="02040503050406030204" pitchFamily="18" charset="0"/>
            </a:endParaRPr>
          </a:p>
        </p:txBody>
      </p:sp>
      <p:graphicFrame>
        <p:nvGraphicFramePr>
          <p:cNvPr id="36" name="Chart 35">
            <a:extLst>
              <a:ext uri="{FF2B5EF4-FFF2-40B4-BE49-F238E27FC236}">
                <a16:creationId xmlns:a16="http://schemas.microsoft.com/office/drawing/2014/main" id="{9811A865-607C-7D18-A59D-D0ED260A71D9}"/>
              </a:ext>
            </a:extLst>
          </p:cNvPr>
          <p:cNvGraphicFramePr/>
          <p:nvPr>
            <p:extLst>
              <p:ext uri="{D42A27DB-BD31-4B8C-83A1-F6EECF244321}">
                <p14:modId xmlns:p14="http://schemas.microsoft.com/office/powerpoint/2010/main" val="379226612"/>
              </p:ext>
            </p:extLst>
          </p:nvPr>
        </p:nvGraphicFramePr>
        <p:xfrm>
          <a:off x="50646" y="1877429"/>
          <a:ext cx="4927472" cy="2655344"/>
        </p:xfrm>
        <a:graphic>
          <a:graphicData uri="http://schemas.openxmlformats.org/drawingml/2006/chart">
            <c:chart xmlns:c="http://schemas.openxmlformats.org/drawingml/2006/chart" xmlns:r="http://schemas.openxmlformats.org/officeDocument/2006/relationships" r:id="rId5"/>
          </a:graphicData>
        </a:graphic>
      </p:graphicFrame>
      <p:pic>
        <p:nvPicPr>
          <p:cNvPr id="37" name="Picture 36">
            <a:extLst>
              <a:ext uri="{FF2B5EF4-FFF2-40B4-BE49-F238E27FC236}">
                <a16:creationId xmlns:a16="http://schemas.microsoft.com/office/drawing/2014/main" id="{D5D16F34-DAFB-A296-DCE6-3945E4C9096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68489" y="4256061"/>
            <a:ext cx="1161434" cy="1785733"/>
          </a:xfrm>
          <a:prstGeom prst="rect">
            <a:avLst/>
          </a:prstGeom>
          <a:ln w="88900" cap="sq" cmpd="thickThin">
            <a:solidFill>
              <a:srgbClr val="000000"/>
            </a:solidFill>
            <a:prstDash val="solid"/>
            <a:miter lim="800000"/>
          </a:ln>
          <a:effectLst>
            <a:innerShdw blurRad="76200">
              <a:srgbClr val="000000"/>
            </a:innerShdw>
          </a:effectLst>
        </p:spPr>
      </p:pic>
      <p:pic>
        <p:nvPicPr>
          <p:cNvPr id="38" name="Picture 37">
            <a:extLst>
              <a:ext uri="{FF2B5EF4-FFF2-40B4-BE49-F238E27FC236}">
                <a16:creationId xmlns:a16="http://schemas.microsoft.com/office/drawing/2014/main" id="{16320C9D-CE2A-C507-F756-5300DD802E5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242965" y="4201887"/>
            <a:ext cx="1170490" cy="1785733"/>
          </a:xfrm>
          <a:prstGeom prst="rect">
            <a:avLst/>
          </a:prstGeom>
          <a:ln w="88900" cap="sq" cmpd="thickThin">
            <a:solidFill>
              <a:srgbClr val="000000"/>
            </a:solidFill>
            <a:prstDash val="solid"/>
            <a:miter lim="800000"/>
          </a:ln>
          <a:effectLst>
            <a:innerShdw blurRad="76200">
              <a:srgbClr val="000000"/>
            </a:innerShdw>
          </a:effectLst>
        </p:spPr>
      </p:pic>
      <p:pic>
        <p:nvPicPr>
          <p:cNvPr id="39" name="Picture 38">
            <a:extLst>
              <a:ext uri="{FF2B5EF4-FFF2-40B4-BE49-F238E27FC236}">
                <a16:creationId xmlns:a16="http://schemas.microsoft.com/office/drawing/2014/main" id="{C7FC6A08-83D7-165E-D1A1-1E5B137E35BC}"/>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847467" y="4256061"/>
            <a:ext cx="1205016" cy="1785733"/>
          </a:xfrm>
          <a:prstGeom prst="rect">
            <a:avLst/>
          </a:prstGeom>
          <a:ln w="88900" cap="sq" cmpd="thickThin">
            <a:solidFill>
              <a:srgbClr val="000000"/>
            </a:solidFill>
            <a:prstDash val="solid"/>
            <a:miter lim="800000"/>
          </a:ln>
          <a:effectLst>
            <a:innerShdw blurRad="76200">
              <a:srgbClr val="000000"/>
            </a:innerShdw>
          </a:effectLst>
        </p:spPr>
      </p:pic>
      <p:sp>
        <p:nvSpPr>
          <p:cNvPr id="40" name="Rectangle 4">
            <a:extLst>
              <a:ext uri="{FF2B5EF4-FFF2-40B4-BE49-F238E27FC236}">
                <a16:creationId xmlns:a16="http://schemas.microsoft.com/office/drawing/2014/main" id="{DD866514-3433-0AE5-D311-9CFE7E7979A4}"/>
              </a:ext>
            </a:extLst>
          </p:cNvPr>
          <p:cNvSpPr>
            <a:spLocks noChangeArrowheads="1"/>
          </p:cNvSpPr>
          <p:nvPr/>
        </p:nvSpPr>
        <p:spPr bwMode="auto">
          <a:xfrm>
            <a:off x="7351155" y="4272688"/>
            <a:ext cx="10867218" cy="390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41" name="TextBox 40">
            <a:extLst>
              <a:ext uri="{FF2B5EF4-FFF2-40B4-BE49-F238E27FC236}">
                <a16:creationId xmlns:a16="http://schemas.microsoft.com/office/drawing/2014/main" id="{6374FB94-3D68-6737-0239-2A5F07CE8376}"/>
              </a:ext>
            </a:extLst>
          </p:cNvPr>
          <p:cNvSpPr txBox="1"/>
          <p:nvPr/>
        </p:nvSpPr>
        <p:spPr>
          <a:xfrm>
            <a:off x="0" y="4396966"/>
            <a:ext cx="5245231" cy="463973"/>
          </a:xfrm>
          <a:prstGeom prst="rect">
            <a:avLst/>
          </a:prstGeom>
          <a:noFill/>
        </p:spPr>
        <p:txBody>
          <a:bodyPr wrap="square">
            <a:spAutoFit/>
          </a:bodyPr>
          <a:lstStyle/>
          <a:p>
            <a:pPr marL="292100" marR="0">
              <a:lnSpc>
                <a:spcPts val="1480"/>
              </a:lnSpc>
              <a:spcBef>
                <a:spcPts val="155"/>
              </a:spcBef>
              <a:buNone/>
            </a:pPr>
            <a:r>
              <a:rPr lang="en-US" sz="1200" b="1" spc="-10" dirty="0">
                <a:effectLst/>
                <a:latin typeface="Cambria" panose="02040503050406030204" pitchFamily="18" charset="0"/>
                <a:ea typeface="Cambria" panose="02040503050406030204" pitchFamily="18" charset="0"/>
                <a:cs typeface="Cambria" panose="02040503050406030204" pitchFamily="18" charset="0"/>
              </a:rPr>
              <a:t>Figure </a:t>
            </a:r>
            <a:r>
              <a:rPr lang="en-US" sz="1200" b="1" spc="-10" dirty="0">
                <a:latin typeface="Cambria" panose="02040503050406030204" pitchFamily="18" charset="0"/>
                <a:ea typeface="Cambria" panose="02040503050406030204" pitchFamily="18" charset="0"/>
                <a:cs typeface="Cambria" panose="02040503050406030204" pitchFamily="18" charset="0"/>
              </a:rPr>
              <a:t>12 represents</a:t>
            </a:r>
            <a:r>
              <a:rPr lang="en-US" sz="1200" spc="-10" dirty="0">
                <a:effectLst/>
                <a:latin typeface="Cambria" panose="02040503050406030204" pitchFamily="18" charset="0"/>
                <a:ea typeface="Cambria" panose="02040503050406030204" pitchFamily="18" charset="0"/>
                <a:cs typeface="Cambria" panose="02040503050406030204" pitchFamily="18" charset="0"/>
              </a:rPr>
              <a:t> antibacterial activity against subtilis col, P. </a:t>
            </a:r>
            <a:r>
              <a:rPr lang="en-US" sz="1200" spc="-10" dirty="0" err="1">
                <a:effectLst/>
                <a:latin typeface="Cambria" panose="02040503050406030204" pitchFamily="18" charset="0"/>
                <a:ea typeface="Cambria" panose="02040503050406030204" pitchFamily="18" charset="0"/>
                <a:cs typeface="Cambria" panose="02040503050406030204" pitchFamily="18" charset="0"/>
              </a:rPr>
              <a:t>aruginosa</a:t>
            </a:r>
            <a:endParaRPr lang="en-US" sz="1200" dirty="0">
              <a:effectLst/>
              <a:latin typeface="Cambria" panose="02040503050406030204" pitchFamily="18" charset="0"/>
              <a:ea typeface="Cambria" panose="02040503050406030204" pitchFamily="18" charset="0"/>
              <a:cs typeface="Cambria" panose="02040503050406030204" pitchFamily="18" charset="0"/>
            </a:endParaRPr>
          </a:p>
        </p:txBody>
      </p:sp>
    </p:spTree>
    <p:extLst>
      <p:ext uri="{BB962C8B-B14F-4D97-AF65-F5344CB8AC3E}">
        <p14:creationId xmlns:p14="http://schemas.microsoft.com/office/powerpoint/2010/main" val="3121344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F6E59-FE8A-5489-9BAF-CB9B91308599}"/>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5C74607C-6648-CA09-017B-31EED2BA8D9E}"/>
              </a:ext>
            </a:extLst>
          </p:cNvPr>
          <p:cNvSpPr txBox="1">
            <a:spLocks/>
          </p:cNvSpPr>
          <p:nvPr/>
        </p:nvSpPr>
        <p:spPr>
          <a:xfrm>
            <a:off x="0" y="-157523"/>
            <a:ext cx="11953187"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solidFill>
                  <a:srgbClr val="FFC000"/>
                </a:solidFill>
              </a:rPr>
              <a:t>Biological Activity-Cytotoxicity Activity  </a:t>
            </a:r>
          </a:p>
        </p:txBody>
      </p:sp>
      <p:sp>
        <p:nvSpPr>
          <p:cNvPr id="8" name="Title 1">
            <a:extLst>
              <a:ext uri="{FF2B5EF4-FFF2-40B4-BE49-F238E27FC236}">
                <a16:creationId xmlns:a16="http://schemas.microsoft.com/office/drawing/2014/main" id="{64F4751A-6C5E-8E41-044E-AE0B52D865D8}"/>
              </a:ext>
            </a:extLst>
          </p:cNvPr>
          <p:cNvSpPr txBox="1">
            <a:spLocks/>
          </p:cNvSpPr>
          <p:nvPr/>
        </p:nvSpPr>
        <p:spPr>
          <a:xfrm>
            <a:off x="119405" y="505259"/>
            <a:ext cx="11953187"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b="1" dirty="0">
              <a:solidFill>
                <a:srgbClr val="FFC000"/>
              </a:solidFill>
            </a:endParaRPr>
          </a:p>
        </p:txBody>
      </p:sp>
      <p:sp>
        <p:nvSpPr>
          <p:cNvPr id="9" name="Title 1">
            <a:extLst>
              <a:ext uri="{FF2B5EF4-FFF2-40B4-BE49-F238E27FC236}">
                <a16:creationId xmlns:a16="http://schemas.microsoft.com/office/drawing/2014/main" id="{BB8EB643-3E6F-C351-0C89-0958AAECA800}"/>
              </a:ext>
            </a:extLst>
          </p:cNvPr>
          <p:cNvSpPr txBox="1">
            <a:spLocks/>
          </p:cNvSpPr>
          <p:nvPr/>
        </p:nvSpPr>
        <p:spPr>
          <a:xfrm>
            <a:off x="119404" y="579340"/>
            <a:ext cx="11953187"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solidFill>
                  <a:srgbClr val="FFC000"/>
                </a:solidFill>
              </a:rPr>
              <a:t>Anti fungal:</a:t>
            </a:r>
          </a:p>
        </p:txBody>
      </p:sp>
      <p:graphicFrame>
        <p:nvGraphicFramePr>
          <p:cNvPr id="3" name="Chart 2">
            <a:extLst>
              <a:ext uri="{FF2B5EF4-FFF2-40B4-BE49-F238E27FC236}">
                <a16:creationId xmlns:a16="http://schemas.microsoft.com/office/drawing/2014/main" id="{214F2303-33B7-1279-2E83-BE965AF3D2D0}"/>
              </a:ext>
            </a:extLst>
          </p:cNvPr>
          <p:cNvGraphicFramePr>
            <a:graphicFrameLocks/>
          </p:cNvGraphicFramePr>
          <p:nvPr/>
        </p:nvGraphicFramePr>
        <p:xfrm>
          <a:off x="8996923" y="579340"/>
          <a:ext cx="4973423" cy="3371042"/>
        </p:xfrm>
        <a:graphic>
          <a:graphicData uri="http://schemas.openxmlformats.org/drawingml/2006/chart">
            <c:chart xmlns:c="http://schemas.openxmlformats.org/drawingml/2006/chart" xmlns:r="http://schemas.openxmlformats.org/officeDocument/2006/relationships" r:id="rId3"/>
          </a:graphicData>
        </a:graphic>
      </p:graphicFrame>
      <p:sp>
        <p:nvSpPr>
          <p:cNvPr id="35" name="TextBox 34">
            <a:extLst>
              <a:ext uri="{FF2B5EF4-FFF2-40B4-BE49-F238E27FC236}">
                <a16:creationId xmlns:a16="http://schemas.microsoft.com/office/drawing/2014/main" id="{6F9FC6E5-32CE-B960-5BE0-CC49DC032C53}"/>
              </a:ext>
            </a:extLst>
          </p:cNvPr>
          <p:cNvSpPr txBox="1"/>
          <p:nvPr/>
        </p:nvSpPr>
        <p:spPr>
          <a:xfrm>
            <a:off x="7824415" y="6228293"/>
            <a:ext cx="5245231" cy="271613"/>
          </a:xfrm>
          <a:prstGeom prst="rect">
            <a:avLst/>
          </a:prstGeom>
          <a:noFill/>
        </p:spPr>
        <p:txBody>
          <a:bodyPr wrap="square">
            <a:spAutoFit/>
          </a:bodyPr>
          <a:lstStyle/>
          <a:p>
            <a:pPr marL="292100" marR="0">
              <a:lnSpc>
                <a:spcPts val="1480"/>
              </a:lnSpc>
              <a:spcBef>
                <a:spcPts val="155"/>
              </a:spcBef>
              <a:buNone/>
            </a:pPr>
            <a:r>
              <a:rPr lang="en-US" sz="1200" b="1" spc="-10" dirty="0">
                <a:effectLst/>
                <a:latin typeface="Cambria" panose="02040503050406030204" pitchFamily="18" charset="0"/>
                <a:ea typeface="Cambria" panose="02040503050406030204" pitchFamily="18" charset="0"/>
                <a:cs typeface="Cambria" panose="02040503050406030204" pitchFamily="18" charset="0"/>
              </a:rPr>
              <a:t>Figure 15</a:t>
            </a:r>
            <a:r>
              <a:rPr lang="en-US" sz="1200" b="1" spc="-10" dirty="0">
                <a:latin typeface="Cambria" panose="02040503050406030204" pitchFamily="18" charset="0"/>
                <a:ea typeface="Cambria" panose="02040503050406030204" pitchFamily="18" charset="0"/>
                <a:cs typeface="Cambria" panose="02040503050406030204" pitchFamily="18" charset="0"/>
              </a:rPr>
              <a:t> represents</a:t>
            </a:r>
            <a:r>
              <a:rPr lang="en-US" sz="1200" spc="-10" dirty="0">
                <a:effectLst/>
                <a:latin typeface="Cambria" panose="02040503050406030204" pitchFamily="18" charset="0"/>
                <a:ea typeface="Cambria" panose="02040503050406030204" pitchFamily="18" charset="0"/>
                <a:cs typeface="Cambria" panose="02040503050406030204" pitchFamily="18" charset="0"/>
              </a:rPr>
              <a:t> the </a:t>
            </a:r>
            <a:r>
              <a:rPr lang="en-US" sz="1200" spc="-10" dirty="0">
                <a:latin typeface="Cambria" panose="02040503050406030204" pitchFamily="18" charset="0"/>
                <a:ea typeface="Cambria" panose="02040503050406030204" pitchFamily="18" charset="0"/>
                <a:cs typeface="Cambria" panose="02040503050406030204" pitchFamily="18" charset="0"/>
              </a:rPr>
              <a:t>SDA</a:t>
            </a:r>
            <a:r>
              <a:rPr lang="en-US" sz="1200" spc="-10" dirty="0">
                <a:effectLst/>
                <a:latin typeface="Cambria" panose="02040503050406030204" pitchFamily="18" charset="0"/>
                <a:ea typeface="Cambria" panose="02040503050406030204" pitchFamily="18" charset="0"/>
                <a:cs typeface="Cambria" panose="02040503050406030204" pitchFamily="18" charset="0"/>
              </a:rPr>
              <a:t> plate  </a:t>
            </a:r>
            <a:endParaRPr lang="en-US" sz="1200" dirty="0">
              <a:effectLst/>
              <a:latin typeface="Cambria" panose="02040503050406030204" pitchFamily="18" charset="0"/>
              <a:ea typeface="Cambria" panose="02040503050406030204" pitchFamily="18" charset="0"/>
              <a:cs typeface="Cambria" panose="02040503050406030204" pitchFamily="18" charset="0"/>
            </a:endParaRPr>
          </a:p>
        </p:txBody>
      </p:sp>
      <p:sp>
        <p:nvSpPr>
          <p:cNvPr id="40" name="Rectangle 4">
            <a:extLst>
              <a:ext uri="{FF2B5EF4-FFF2-40B4-BE49-F238E27FC236}">
                <a16:creationId xmlns:a16="http://schemas.microsoft.com/office/drawing/2014/main" id="{2F89BCCC-C4C5-BBC0-4F5D-C519FBC57844}"/>
              </a:ext>
            </a:extLst>
          </p:cNvPr>
          <p:cNvSpPr>
            <a:spLocks noChangeArrowheads="1"/>
          </p:cNvSpPr>
          <p:nvPr/>
        </p:nvSpPr>
        <p:spPr bwMode="auto">
          <a:xfrm>
            <a:off x="7351155" y="4272688"/>
            <a:ext cx="10867218" cy="390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41" name="TextBox 40">
            <a:extLst>
              <a:ext uri="{FF2B5EF4-FFF2-40B4-BE49-F238E27FC236}">
                <a16:creationId xmlns:a16="http://schemas.microsoft.com/office/drawing/2014/main" id="{CEF2E438-3B57-2ABD-1813-8E9ABC63C79F}"/>
              </a:ext>
            </a:extLst>
          </p:cNvPr>
          <p:cNvSpPr txBox="1"/>
          <p:nvPr/>
        </p:nvSpPr>
        <p:spPr>
          <a:xfrm>
            <a:off x="402771" y="4597815"/>
            <a:ext cx="5245231" cy="463973"/>
          </a:xfrm>
          <a:prstGeom prst="rect">
            <a:avLst/>
          </a:prstGeom>
          <a:noFill/>
        </p:spPr>
        <p:txBody>
          <a:bodyPr wrap="square">
            <a:spAutoFit/>
          </a:bodyPr>
          <a:lstStyle/>
          <a:p>
            <a:pPr marL="292100" marR="0">
              <a:lnSpc>
                <a:spcPts val="1480"/>
              </a:lnSpc>
              <a:spcBef>
                <a:spcPts val="155"/>
              </a:spcBef>
              <a:buNone/>
            </a:pPr>
            <a:r>
              <a:rPr lang="en-US" sz="1200" b="1" spc="-10" dirty="0">
                <a:effectLst/>
                <a:latin typeface="Cambria" panose="02040503050406030204" pitchFamily="18" charset="0"/>
                <a:ea typeface="Cambria" panose="02040503050406030204" pitchFamily="18" charset="0"/>
                <a:cs typeface="Cambria" panose="02040503050406030204" pitchFamily="18" charset="0"/>
              </a:rPr>
              <a:t>Figure 14</a:t>
            </a:r>
            <a:r>
              <a:rPr lang="en-US" sz="1200" b="1" spc="-10" dirty="0">
                <a:latin typeface="Cambria" panose="02040503050406030204" pitchFamily="18" charset="0"/>
                <a:ea typeface="Cambria" panose="02040503050406030204" pitchFamily="18" charset="0"/>
                <a:cs typeface="Cambria" panose="02040503050406030204" pitchFamily="18" charset="0"/>
              </a:rPr>
              <a:t> represents</a:t>
            </a:r>
            <a:r>
              <a:rPr lang="en-US" sz="1200" spc="-10" dirty="0">
                <a:effectLst/>
                <a:latin typeface="Cambria" panose="02040503050406030204" pitchFamily="18" charset="0"/>
                <a:ea typeface="Cambria" panose="02040503050406030204" pitchFamily="18" charset="0"/>
                <a:cs typeface="Cambria" panose="02040503050406030204" pitchFamily="18" charset="0"/>
              </a:rPr>
              <a:t> anti-fungal activity against aspergillus </a:t>
            </a:r>
            <a:r>
              <a:rPr lang="en-US" sz="1200" spc="-10" dirty="0" err="1">
                <a:effectLst/>
                <a:latin typeface="Cambria" panose="02040503050406030204" pitchFamily="18" charset="0"/>
                <a:ea typeface="Cambria" panose="02040503050406030204" pitchFamily="18" charset="0"/>
                <a:cs typeface="Cambria" panose="02040503050406030204" pitchFamily="18" charset="0"/>
              </a:rPr>
              <a:t>riger</a:t>
            </a:r>
            <a:r>
              <a:rPr lang="en-US" sz="1200" spc="-10" dirty="0">
                <a:effectLst/>
                <a:latin typeface="Cambria" panose="02040503050406030204" pitchFamily="18" charset="0"/>
                <a:ea typeface="Cambria" panose="02040503050406030204" pitchFamily="18" charset="0"/>
                <a:cs typeface="Cambria" panose="02040503050406030204" pitchFamily="18" charset="0"/>
              </a:rPr>
              <a:t>, and </a:t>
            </a:r>
            <a:r>
              <a:rPr lang="en-US" sz="1200" spc="-10" dirty="0">
                <a:latin typeface="Cambria" panose="02040503050406030204" pitchFamily="18" charset="0"/>
                <a:ea typeface="Cambria" panose="02040503050406030204" pitchFamily="18" charset="0"/>
                <a:cs typeface="Cambria" panose="02040503050406030204" pitchFamily="18" charset="0"/>
              </a:rPr>
              <a:t>Fusarium </a:t>
            </a:r>
            <a:r>
              <a:rPr lang="en-US" sz="1200" spc="-10" dirty="0" err="1">
                <a:latin typeface="Cambria" panose="02040503050406030204" pitchFamily="18" charset="0"/>
                <a:ea typeface="Cambria" panose="02040503050406030204" pitchFamily="18" charset="0"/>
                <a:cs typeface="Cambria" panose="02040503050406030204" pitchFamily="18" charset="0"/>
              </a:rPr>
              <a:t>oxysporum</a:t>
            </a:r>
            <a:endParaRPr lang="en-US" sz="1200" dirty="0">
              <a:effectLst/>
              <a:latin typeface="Cambria" panose="02040503050406030204" pitchFamily="18" charset="0"/>
              <a:ea typeface="Cambria" panose="02040503050406030204" pitchFamily="18" charset="0"/>
              <a:cs typeface="Cambria" panose="02040503050406030204" pitchFamily="18" charset="0"/>
            </a:endParaRPr>
          </a:p>
        </p:txBody>
      </p:sp>
      <p:pic>
        <p:nvPicPr>
          <p:cNvPr id="2" name="Picture 1">
            <a:extLst>
              <a:ext uri="{FF2B5EF4-FFF2-40B4-BE49-F238E27FC236}">
                <a16:creationId xmlns:a16="http://schemas.microsoft.com/office/drawing/2014/main" id="{7A4A8F30-19F4-E486-37A7-D07BE75A104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01059" y="1014423"/>
            <a:ext cx="3181350" cy="2381250"/>
          </a:xfrm>
          <a:prstGeom prst="rect">
            <a:avLst/>
          </a:prstGeom>
          <a:ln w="88900" cap="sq" cmpd="thickThin">
            <a:solidFill>
              <a:srgbClr val="000000"/>
            </a:solidFill>
            <a:prstDash val="solid"/>
            <a:miter lim="800000"/>
          </a:ln>
          <a:effectLst>
            <a:innerShdw blurRad="76200">
              <a:srgbClr val="000000"/>
            </a:innerShdw>
          </a:effectLst>
        </p:spPr>
      </p:pic>
      <p:pic>
        <p:nvPicPr>
          <p:cNvPr id="4" name="Picture 3">
            <a:extLst>
              <a:ext uri="{FF2B5EF4-FFF2-40B4-BE49-F238E27FC236}">
                <a16:creationId xmlns:a16="http://schemas.microsoft.com/office/drawing/2014/main" id="{6B89B8C9-DD12-0771-7CE4-C597BD13B7F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200000">
            <a:off x="8334798" y="3525470"/>
            <a:ext cx="2542944" cy="2602434"/>
          </a:xfrm>
          <a:prstGeom prst="rect">
            <a:avLst/>
          </a:prstGeom>
          <a:ln w="88900" cap="sq" cmpd="thickThin">
            <a:solidFill>
              <a:srgbClr val="000000"/>
            </a:solidFill>
            <a:prstDash val="solid"/>
            <a:miter lim="800000"/>
          </a:ln>
          <a:effectLst>
            <a:innerShdw blurRad="76200">
              <a:srgbClr val="000000"/>
            </a:innerShdw>
          </a:effectLst>
        </p:spPr>
      </p:pic>
      <p:graphicFrame>
        <p:nvGraphicFramePr>
          <p:cNvPr id="5" name="Chart 4">
            <a:extLst>
              <a:ext uri="{FF2B5EF4-FFF2-40B4-BE49-F238E27FC236}">
                <a16:creationId xmlns:a16="http://schemas.microsoft.com/office/drawing/2014/main" id="{E8080794-1D08-800B-8436-FAFEFC9C1FA8}"/>
              </a:ext>
            </a:extLst>
          </p:cNvPr>
          <p:cNvGraphicFramePr/>
          <p:nvPr>
            <p:extLst>
              <p:ext uri="{D42A27DB-BD31-4B8C-83A1-F6EECF244321}">
                <p14:modId xmlns:p14="http://schemas.microsoft.com/office/powerpoint/2010/main" val="988891293"/>
              </p:ext>
            </p:extLst>
          </p:nvPr>
        </p:nvGraphicFramePr>
        <p:xfrm>
          <a:off x="189305" y="1854615"/>
          <a:ext cx="6011545" cy="27432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8276499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E1E9480-6AE5-9197-E6E9-46FA301A6AB8}"/>
              </a:ext>
            </a:extLst>
          </p:cNvPr>
          <p:cNvSpPr txBox="1">
            <a:spLocks/>
          </p:cNvSpPr>
          <p:nvPr/>
        </p:nvSpPr>
        <p:spPr>
          <a:xfrm>
            <a:off x="0" y="-157523"/>
            <a:ext cx="11953187"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solidFill>
                  <a:srgbClr val="FFC000"/>
                </a:solidFill>
              </a:rPr>
              <a:t>Conclusion</a:t>
            </a:r>
          </a:p>
        </p:txBody>
      </p:sp>
      <p:sp>
        <p:nvSpPr>
          <p:cNvPr id="6" name="TextBox 5">
            <a:extLst>
              <a:ext uri="{FF2B5EF4-FFF2-40B4-BE49-F238E27FC236}">
                <a16:creationId xmlns:a16="http://schemas.microsoft.com/office/drawing/2014/main" id="{853880B8-FCDA-20BF-34D1-3F2BEFD1928F}"/>
              </a:ext>
            </a:extLst>
          </p:cNvPr>
          <p:cNvSpPr txBox="1"/>
          <p:nvPr/>
        </p:nvSpPr>
        <p:spPr>
          <a:xfrm>
            <a:off x="658921" y="1168040"/>
            <a:ext cx="10635343" cy="2554545"/>
          </a:xfrm>
          <a:prstGeom prst="rect">
            <a:avLst/>
          </a:prstGeom>
          <a:noFill/>
        </p:spPr>
        <p:txBody>
          <a:bodyPr wrap="square">
            <a:spAutoFit/>
          </a:bodyPr>
          <a:lstStyle/>
          <a:p>
            <a:pPr marL="285750" indent="-285750" algn="just">
              <a:buFont typeface="Arial" panose="020B0604020202020204" pitchFamily="34" charset="0"/>
              <a:buChar char="•"/>
            </a:pPr>
            <a:r>
              <a:rPr lang="en-US" sz="1600" dirty="0">
                <a:latin typeface="Cambria" panose="02040503050406030204" pitchFamily="18" charset="0"/>
                <a:ea typeface="Cambria" panose="02040503050406030204" pitchFamily="18" charset="0"/>
              </a:rPr>
              <a:t>The present study Research that snail mucus extracts exhibit significant antioxidant, cytotoxic, antimicrobial activities, and anti fungal, highlighting their potential as a natural bioactive agent. </a:t>
            </a:r>
          </a:p>
          <a:p>
            <a:pPr marL="285750" indent="-285750" algn="just">
              <a:buFont typeface="Arial" panose="020B0604020202020204" pitchFamily="34" charset="0"/>
              <a:buChar char="•"/>
            </a:pPr>
            <a:endParaRPr lang="en-US" sz="1600" dirty="0">
              <a:latin typeface="Cambria" panose="02040503050406030204" pitchFamily="18" charset="0"/>
              <a:ea typeface="Cambria" panose="02040503050406030204" pitchFamily="18" charset="0"/>
            </a:endParaRPr>
          </a:p>
          <a:p>
            <a:pPr marL="285750" indent="-285750" algn="just">
              <a:buFont typeface="Arial" panose="020B0604020202020204" pitchFamily="34" charset="0"/>
              <a:buChar char="•"/>
            </a:pPr>
            <a:r>
              <a:rPr lang="en-US" sz="1600" dirty="0">
                <a:latin typeface="Cambria" panose="02040503050406030204" pitchFamily="18" charset="0"/>
                <a:ea typeface="Cambria" panose="02040503050406030204" pitchFamily="18" charset="0"/>
              </a:rPr>
              <a:t>Chemical analysis revealed the presence of key compounds that may contribute to these biological effects. </a:t>
            </a:r>
          </a:p>
          <a:p>
            <a:pPr marL="285750" indent="-285750" algn="just">
              <a:buFont typeface="Arial" panose="020B0604020202020204" pitchFamily="34" charset="0"/>
              <a:buChar char="•"/>
            </a:pPr>
            <a:endParaRPr lang="en-US" sz="1600" dirty="0">
              <a:latin typeface="Cambria" panose="02040503050406030204" pitchFamily="18" charset="0"/>
              <a:ea typeface="Cambria" panose="02040503050406030204" pitchFamily="18" charset="0"/>
            </a:endParaRPr>
          </a:p>
          <a:p>
            <a:pPr marL="285750" indent="-285750" algn="just">
              <a:buFont typeface="Arial" panose="020B0604020202020204" pitchFamily="34" charset="0"/>
              <a:buChar char="•"/>
            </a:pPr>
            <a:r>
              <a:rPr lang="en-US" sz="1600" dirty="0">
                <a:latin typeface="Cambria" panose="02040503050406030204" pitchFamily="18" charset="0"/>
                <a:ea typeface="Cambria" panose="02040503050406030204" pitchFamily="18" charset="0"/>
              </a:rPr>
              <a:t>Overall, these findings support the therapeutic and cosmetic potential of snail mucus, providing a strong foundation for further pharmacological and industrial applications. </a:t>
            </a:r>
          </a:p>
          <a:p>
            <a:pPr marL="285750" indent="-285750" algn="just">
              <a:buFont typeface="Arial" panose="020B0604020202020204" pitchFamily="34" charset="0"/>
              <a:buChar char="•"/>
            </a:pPr>
            <a:endParaRPr lang="en-US" sz="1600" dirty="0">
              <a:latin typeface="Cambria" panose="02040503050406030204" pitchFamily="18" charset="0"/>
              <a:ea typeface="Cambria" panose="02040503050406030204" pitchFamily="18" charset="0"/>
            </a:endParaRPr>
          </a:p>
          <a:p>
            <a:pPr marL="285750" indent="-285750" algn="just">
              <a:buFont typeface="Arial" panose="020B0604020202020204" pitchFamily="34" charset="0"/>
              <a:buChar char="•"/>
            </a:pPr>
            <a:r>
              <a:rPr lang="en-US" sz="1600" dirty="0">
                <a:latin typeface="Cambria" panose="02040503050406030204" pitchFamily="18" charset="0"/>
                <a:ea typeface="Cambria" panose="02040503050406030204" pitchFamily="18" charset="0"/>
              </a:rPr>
              <a:t>Future studies should focus on mechanistic insights, in vivo validation, and formulation development to fully harness its bioactive properties</a:t>
            </a:r>
          </a:p>
        </p:txBody>
      </p:sp>
    </p:spTree>
    <p:extLst>
      <p:ext uri="{BB962C8B-B14F-4D97-AF65-F5344CB8AC3E}">
        <p14:creationId xmlns:p14="http://schemas.microsoft.com/office/powerpoint/2010/main" val="908490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C3C0E-4B6A-0B48-27FF-9023C8D126ED}"/>
              </a:ext>
            </a:extLst>
          </p:cNvPr>
          <p:cNvSpPr>
            <a:spLocks noGrp="1"/>
          </p:cNvSpPr>
          <p:nvPr>
            <p:ph type="title"/>
          </p:nvPr>
        </p:nvSpPr>
        <p:spPr>
          <a:xfrm>
            <a:off x="282019" y="129455"/>
            <a:ext cx="10515600" cy="1325563"/>
          </a:xfrm>
        </p:spPr>
        <p:txBody>
          <a:bodyPr>
            <a:normAutofit/>
          </a:bodyPr>
          <a:lstStyle/>
          <a:p>
            <a:r>
              <a:rPr lang="en-US" sz="4800" b="1" dirty="0">
                <a:solidFill>
                  <a:srgbClr val="FFC000"/>
                </a:solidFill>
              </a:rPr>
              <a:t>Background</a:t>
            </a:r>
          </a:p>
        </p:txBody>
      </p:sp>
      <p:sp>
        <p:nvSpPr>
          <p:cNvPr id="5" name="TextBox 4">
            <a:extLst>
              <a:ext uri="{FF2B5EF4-FFF2-40B4-BE49-F238E27FC236}">
                <a16:creationId xmlns:a16="http://schemas.microsoft.com/office/drawing/2014/main" id="{02ABE412-CFC8-EF7C-B74F-9396C7F2E071}"/>
              </a:ext>
            </a:extLst>
          </p:cNvPr>
          <p:cNvSpPr txBox="1"/>
          <p:nvPr/>
        </p:nvSpPr>
        <p:spPr>
          <a:xfrm>
            <a:off x="530258" y="1455018"/>
            <a:ext cx="11661742" cy="4708981"/>
          </a:xfrm>
          <a:prstGeom prst="rect">
            <a:avLst/>
          </a:prstGeom>
          <a:noFill/>
        </p:spPr>
        <p:txBody>
          <a:bodyPr wrap="square">
            <a:spAutoFit/>
          </a:bodyPr>
          <a:lstStyle/>
          <a:p>
            <a:pPr marL="285750" indent="-285750">
              <a:buFont typeface="Arial" panose="020B0604020202020204" pitchFamily="34" charset="0"/>
              <a:buChar char="•"/>
            </a:pPr>
            <a:r>
              <a:rPr lang="en-US" sz="2000" dirty="0">
                <a:latin typeface="+mj-lt"/>
              </a:rPr>
              <a:t>Multiple research students at the university are working under the umbrella of </a:t>
            </a:r>
            <a:r>
              <a:rPr lang="en-US" sz="2000" b="1" dirty="0">
                <a:solidFill>
                  <a:srgbClr val="FFC000"/>
                </a:solidFill>
                <a:latin typeface="+mj-lt"/>
              </a:rPr>
              <a:t>Prime Snail Mucus</a:t>
            </a:r>
          </a:p>
          <a:p>
            <a:pPr marL="285750" indent="-285750">
              <a:buFont typeface="Arial" panose="020B0604020202020204" pitchFamily="34" charset="0"/>
              <a:buChar char="•"/>
            </a:pPr>
            <a:endParaRPr lang="en-US" sz="2000" dirty="0">
              <a:latin typeface="+mj-lt"/>
            </a:endParaRPr>
          </a:p>
          <a:p>
            <a:pPr marL="285750" indent="-285750">
              <a:buFont typeface="Arial" panose="020B0604020202020204" pitchFamily="34" charset="0"/>
              <a:buChar char="•"/>
            </a:pPr>
            <a:r>
              <a:rPr lang="en-US" sz="2000" dirty="0">
                <a:latin typeface="+mj-lt"/>
              </a:rPr>
              <a:t>Each student is assigned a distinct research focus on snail mucus</a:t>
            </a:r>
          </a:p>
          <a:p>
            <a:pPr marL="285750" indent="-285750">
              <a:buFont typeface="Arial" panose="020B0604020202020204" pitchFamily="34" charset="0"/>
              <a:buChar char="•"/>
            </a:pPr>
            <a:endParaRPr lang="en-US" sz="2000" dirty="0">
              <a:latin typeface="+mj-lt"/>
            </a:endParaRPr>
          </a:p>
          <a:p>
            <a:pPr marL="285750" indent="-285750">
              <a:buFont typeface="Arial" panose="020B0604020202020204" pitchFamily="34" charset="0"/>
              <a:buChar char="•"/>
            </a:pPr>
            <a:r>
              <a:rPr lang="en-US" sz="2000" dirty="0">
                <a:latin typeface="+mj-lt"/>
              </a:rPr>
              <a:t>Key research areas include:</a:t>
            </a:r>
          </a:p>
          <a:p>
            <a:endParaRPr lang="en-US" sz="2000" dirty="0">
              <a:latin typeface="+mj-lt"/>
            </a:endParaRPr>
          </a:p>
          <a:p>
            <a:pPr marL="285750" indent="-285750">
              <a:buFont typeface="Arial" panose="020B0604020202020204" pitchFamily="34" charset="0"/>
              <a:buChar char="•"/>
            </a:pPr>
            <a:r>
              <a:rPr lang="en-US" sz="2000" b="1" dirty="0">
                <a:solidFill>
                  <a:srgbClr val="FFC000"/>
                </a:solidFill>
                <a:latin typeface="+mj-lt"/>
              </a:rPr>
              <a:t>Biological activities</a:t>
            </a:r>
          </a:p>
          <a:p>
            <a:pPr marL="285750" indent="-285750">
              <a:buFont typeface="Arial" panose="020B0604020202020204" pitchFamily="34" charset="0"/>
              <a:buChar char="•"/>
            </a:pPr>
            <a:endParaRPr lang="en-US" sz="2000" b="1" dirty="0">
              <a:solidFill>
                <a:srgbClr val="FFC000"/>
              </a:solidFill>
              <a:latin typeface="+mj-lt"/>
            </a:endParaRPr>
          </a:p>
          <a:p>
            <a:pPr marL="285750" indent="-285750">
              <a:buFont typeface="Arial" panose="020B0604020202020204" pitchFamily="34" charset="0"/>
              <a:buChar char="•"/>
            </a:pPr>
            <a:r>
              <a:rPr lang="en-US" sz="2000" b="1" dirty="0">
                <a:solidFill>
                  <a:srgbClr val="FFC000"/>
                </a:solidFill>
                <a:latin typeface="+mj-lt"/>
              </a:rPr>
              <a:t>Chemical and compound profiling</a:t>
            </a:r>
          </a:p>
          <a:p>
            <a:pPr marL="285750" indent="-285750">
              <a:buFont typeface="Arial" panose="020B0604020202020204" pitchFamily="34" charset="0"/>
              <a:buChar char="•"/>
            </a:pPr>
            <a:endParaRPr lang="en-US" sz="2000" b="1" dirty="0">
              <a:solidFill>
                <a:srgbClr val="FFC000"/>
              </a:solidFill>
              <a:latin typeface="+mj-lt"/>
            </a:endParaRPr>
          </a:p>
          <a:p>
            <a:pPr marL="285750" indent="-285750">
              <a:buFont typeface="Arial" panose="020B0604020202020204" pitchFamily="34" charset="0"/>
              <a:buChar char="•"/>
            </a:pPr>
            <a:r>
              <a:rPr lang="en-US" sz="2000" b="1" dirty="0">
                <a:solidFill>
                  <a:srgbClr val="FFC000"/>
                </a:solidFill>
                <a:latin typeface="+mj-lt"/>
              </a:rPr>
              <a:t>Biomedical applications</a:t>
            </a:r>
          </a:p>
          <a:p>
            <a:pPr marL="285750" indent="-285750">
              <a:buFont typeface="Arial" panose="020B0604020202020204" pitchFamily="34" charset="0"/>
              <a:buChar char="•"/>
            </a:pPr>
            <a:endParaRPr lang="en-US" sz="2000" b="1" dirty="0">
              <a:solidFill>
                <a:srgbClr val="FFC000"/>
              </a:solidFill>
              <a:latin typeface="+mj-lt"/>
            </a:endParaRPr>
          </a:p>
          <a:p>
            <a:pPr marL="285750" indent="-285750">
              <a:buFont typeface="Arial" panose="020B0604020202020204" pitchFamily="34" charset="0"/>
              <a:buChar char="•"/>
            </a:pPr>
            <a:r>
              <a:rPr lang="en-US" sz="2000" b="1" dirty="0">
                <a:solidFill>
                  <a:srgbClr val="FFC000"/>
                </a:solidFill>
                <a:latin typeface="+mj-lt"/>
              </a:rPr>
              <a:t>Cosmetic and industrial potential</a:t>
            </a:r>
          </a:p>
          <a:p>
            <a:pPr marL="285750" indent="-285750">
              <a:buFont typeface="Wingdings" panose="05000000000000000000" pitchFamily="2" charset="2"/>
              <a:buChar char="§"/>
            </a:pPr>
            <a:endParaRPr lang="en-US" sz="2000" dirty="0">
              <a:latin typeface="+mj-lt"/>
            </a:endParaRPr>
          </a:p>
          <a:p>
            <a:pPr marL="285750" indent="-285750">
              <a:buFont typeface="Wingdings" panose="05000000000000000000" pitchFamily="2" charset="2"/>
              <a:buChar char="§"/>
            </a:pPr>
            <a:r>
              <a:rPr lang="en-US" sz="2000" dirty="0">
                <a:latin typeface="+mj-lt"/>
              </a:rPr>
              <a:t>Collectively, these projects provide a comprehensive scientific understanding of snail mucus</a:t>
            </a:r>
          </a:p>
        </p:txBody>
      </p:sp>
    </p:spTree>
    <p:extLst>
      <p:ext uri="{BB962C8B-B14F-4D97-AF65-F5344CB8AC3E}">
        <p14:creationId xmlns:p14="http://schemas.microsoft.com/office/powerpoint/2010/main" val="1752301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8B1492A-B5B1-60DC-2298-32760EBE46E1}"/>
              </a:ext>
            </a:extLst>
          </p:cNvPr>
          <p:cNvSpPr>
            <a:spLocks noGrp="1"/>
          </p:cNvSpPr>
          <p:nvPr>
            <p:ph type="title"/>
          </p:nvPr>
        </p:nvSpPr>
        <p:spPr>
          <a:xfrm>
            <a:off x="112336" y="176589"/>
            <a:ext cx="10515600" cy="1325563"/>
          </a:xfrm>
        </p:spPr>
        <p:txBody>
          <a:bodyPr>
            <a:normAutofit fontScale="90000"/>
          </a:bodyPr>
          <a:lstStyle/>
          <a:p>
            <a:r>
              <a:rPr lang="en-US" sz="4800" b="1" dirty="0">
                <a:solidFill>
                  <a:srgbClr val="FFC000"/>
                </a:solidFill>
              </a:rPr>
              <a:t>Snail Mucus Research According to Student Projects </a:t>
            </a:r>
          </a:p>
        </p:txBody>
      </p:sp>
      <p:sp>
        <p:nvSpPr>
          <p:cNvPr id="6" name="TextBox 5">
            <a:extLst>
              <a:ext uri="{FF2B5EF4-FFF2-40B4-BE49-F238E27FC236}">
                <a16:creationId xmlns:a16="http://schemas.microsoft.com/office/drawing/2014/main" id="{B493A99B-EF22-EEF4-306F-0DFB9A325993}"/>
              </a:ext>
            </a:extLst>
          </p:cNvPr>
          <p:cNvSpPr txBox="1"/>
          <p:nvPr/>
        </p:nvSpPr>
        <p:spPr>
          <a:xfrm>
            <a:off x="556181" y="1602554"/>
            <a:ext cx="10237510" cy="3785652"/>
          </a:xfrm>
          <a:prstGeom prst="rect">
            <a:avLst/>
          </a:prstGeom>
          <a:noFill/>
        </p:spPr>
        <p:txBody>
          <a:bodyPr wrap="square">
            <a:spAutoFit/>
          </a:bodyPr>
          <a:lstStyle/>
          <a:p>
            <a:pPr marL="285750" indent="-285750">
              <a:buFont typeface="Arial" panose="020B0604020202020204" pitchFamily="34" charset="0"/>
              <a:buChar char="•"/>
            </a:pPr>
            <a:r>
              <a:rPr lang="en-US" sz="2000" dirty="0">
                <a:latin typeface="+mj-lt"/>
              </a:rPr>
              <a:t>According to ongoing student research, snail mucus is a</a:t>
            </a:r>
            <a:r>
              <a:rPr lang="en-US" sz="2000" dirty="0">
                <a:solidFill>
                  <a:srgbClr val="FFC000"/>
                </a:solidFill>
                <a:latin typeface="+mj-lt"/>
              </a:rPr>
              <a:t> biologically active natural secretion</a:t>
            </a:r>
          </a:p>
          <a:p>
            <a:pPr marL="285750" indent="-285750">
              <a:buFont typeface="Arial" panose="020B0604020202020204" pitchFamily="34" charset="0"/>
              <a:buChar char="•"/>
            </a:pPr>
            <a:endParaRPr lang="en-US" sz="2000" dirty="0">
              <a:latin typeface="+mj-lt"/>
            </a:endParaRPr>
          </a:p>
          <a:p>
            <a:pPr marL="285750" indent="-285750">
              <a:buFont typeface="Arial" panose="020B0604020202020204" pitchFamily="34" charset="0"/>
              <a:buChar char="•"/>
            </a:pPr>
            <a:r>
              <a:rPr lang="en-US" sz="2000" dirty="0">
                <a:latin typeface="+mj-lt"/>
              </a:rPr>
              <a:t>Student studies demonstrate diverse </a:t>
            </a:r>
            <a:r>
              <a:rPr lang="en-US" sz="2000" dirty="0">
                <a:solidFill>
                  <a:srgbClr val="FFC000"/>
                </a:solidFill>
                <a:latin typeface="+mj-lt"/>
              </a:rPr>
              <a:t>biological activities. </a:t>
            </a:r>
          </a:p>
          <a:p>
            <a:pPr marL="285750" indent="-285750">
              <a:buFont typeface="Arial" panose="020B0604020202020204" pitchFamily="34" charset="0"/>
              <a:buChar char="•"/>
            </a:pPr>
            <a:endParaRPr lang="en-US" sz="2000" dirty="0">
              <a:latin typeface="+mj-lt"/>
            </a:endParaRPr>
          </a:p>
          <a:p>
            <a:pPr marL="285750" indent="-285750">
              <a:buFont typeface="Arial" panose="020B0604020202020204" pitchFamily="34" charset="0"/>
              <a:buChar char="•"/>
            </a:pPr>
            <a:r>
              <a:rPr lang="en-US" sz="2000" dirty="0">
                <a:latin typeface="+mj-lt"/>
              </a:rPr>
              <a:t>Compound and chemical profiling reveal the presence of bioactive constituents. </a:t>
            </a:r>
          </a:p>
          <a:p>
            <a:pPr marL="285750" indent="-285750">
              <a:buFont typeface="Arial" panose="020B0604020202020204" pitchFamily="34" charset="0"/>
              <a:buChar char="•"/>
            </a:pPr>
            <a:endParaRPr lang="en-US" sz="2000" dirty="0">
              <a:latin typeface="+mj-lt"/>
            </a:endParaRPr>
          </a:p>
          <a:p>
            <a:pPr marL="285750" indent="-285750">
              <a:buFont typeface="Arial" panose="020B0604020202020204" pitchFamily="34" charset="0"/>
              <a:buChar char="•"/>
            </a:pPr>
            <a:r>
              <a:rPr lang="en-US" sz="2000" dirty="0">
                <a:latin typeface="+mj-lt"/>
              </a:rPr>
              <a:t>Research highlights strong potential in biomedical applications</a:t>
            </a:r>
          </a:p>
          <a:p>
            <a:pPr marL="285750" indent="-285750">
              <a:buFont typeface="Arial" panose="020B0604020202020204" pitchFamily="34" charset="0"/>
              <a:buChar char="•"/>
            </a:pPr>
            <a:endParaRPr lang="en-US" sz="2000" dirty="0">
              <a:latin typeface="+mj-lt"/>
            </a:endParaRPr>
          </a:p>
          <a:p>
            <a:pPr marL="285750" indent="-285750">
              <a:buFont typeface="Arial" panose="020B0604020202020204" pitchFamily="34" charset="0"/>
              <a:buChar char="•"/>
            </a:pPr>
            <a:r>
              <a:rPr lang="en-US" sz="2000" dirty="0">
                <a:latin typeface="+mj-lt"/>
              </a:rPr>
              <a:t>Findings also support the cosmetic and industrial value of snail mucus</a:t>
            </a:r>
          </a:p>
          <a:p>
            <a:pPr marL="285750" indent="-285750">
              <a:buFont typeface="Arial" panose="020B0604020202020204" pitchFamily="34" charset="0"/>
              <a:buChar char="•"/>
            </a:pPr>
            <a:endParaRPr lang="en-US" sz="2000" dirty="0">
              <a:latin typeface="+mj-lt"/>
            </a:endParaRPr>
          </a:p>
          <a:p>
            <a:pPr marL="285750" indent="-285750">
              <a:buFont typeface="Arial" panose="020B0604020202020204" pitchFamily="34" charset="0"/>
              <a:buChar char="•"/>
            </a:pPr>
            <a:r>
              <a:rPr lang="en-US" sz="2000" dirty="0">
                <a:latin typeface="+mj-lt"/>
              </a:rPr>
              <a:t>Collectively, student projects contribute to a comprehensive</a:t>
            </a:r>
            <a:r>
              <a:rPr lang="en-US" sz="2000" dirty="0">
                <a:solidFill>
                  <a:srgbClr val="FFC000"/>
                </a:solidFill>
                <a:latin typeface="+mj-lt"/>
              </a:rPr>
              <a:t> scientific understanding of snail mucus</a:t>
            </a:r>
          </a:p>
        </p:txBody>
      </p:sp>
    </p:spTree>
    <p:extLst>
      <p:ext uri="{BB962C8B-B14F-4D97-AF65-F5344CB8AC3E}">
        <p14:creationId xmlns:p14="http://schemas.microsoft.com/office/powerpoint/2010/main" val="2431779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A49F289-668C-03AB-0DD8-9A211F2DFF31}"/>
              </a:ext>
            </a:extLst>
          </p:cNvPr>
          <p:cNvSpPr>
            <a:spLocks noGrp="1"/>
          </p:cNvSpPr>
          <p:nvPr>
            <p:ph type="title"/>
          </p:nvPr>
        </p:nvSpPr>
        <p:spPr>
          <a:xfrm>
            <a:off x="103695" y="0"/>
            <a:ext cx="10515600" cy="1325563"/>
          </a:xfrm>
        </p:spPr>
        <p:txBody>
          <a:bodyPr>
            <a:normAutofit/>
          </a:bodyPr>
          <a:lstStyle/>
          <a:p>
            <a:r>
              <a:rPr lang="en-US" sz="4800" b="1" dirty="0">
                <a:solidFill>
                  <a:srgbClr val="FFC000"/>
                </a:solidFill>
              </a:rPr>
              <a:t>Methodology</a:t>
            </a:r>
          </a:p>
        </p:txBody>
      </p:sp>
      <p:grpSp>
        <p:nvGrpSpPr>
          <p:cNvPr id="5" name="Group 4">
            <a:extLst>
              <a:ext uri="{FF2B5EF4-FFF2-40B4-BE49-F238E27FC236}">
                <a16:creationId xmlns:a16="http://schemas.microsoft.com/office/drawing/2014/main" id="{F99F5182-9546-9111-8A49-0CE078C4227A}"/>
              </a:ext>
            </a:extLst>
          </p:cNvPr>
          <p:cNvGrpSpPr/>
          <p:nvPr/>
        </p:nvGrpSpPr>
        <p:grpSpPr>
          <a:xfrm>
            <a:off x="315952" y="978114"/>
            <a:ext cx="11560096" cy="5591038"/>
            <a:chOff x="-2514213" y="-326247"/>
            <a:chExt cx="11560096" cy="5591038"/>
          </a:xfrm>
        </p:grpSpPr>
        <p:grpSp>
          <p:nvGrpSpPr>
            <p:cNvPr id="6" name="Group 5">
              <a:extLst>
                <a:ext uri="{FF2B5EF4-FFF2-40B4-BE49-F238E27FC236}">
                  <a16:creationId xmlns:a16="http://schemas.microsoft.com/office/drawing/2014/main" id="{138EB89B-ADD1-217B-990B-645525AA8F4F}"/>
                </a:ext>
              </a:extLst>
            </p:cNvPr>
            <p:cNvGrpSpPr/>
            <p:nvPr/>
          </p:nvGrpSpPr>
          <p:grpSpPr>
            <a:xfrm>
              <a:off x="-2514213" y="-326247"/>
              <a:ext cx="11409474" cy="4625043"/>
              <a:chOff x="-2048471" y="-582369"/>
              <a:chExt cx="11681863" cy="7388909"/>
            </a:xfrm>
          </p:grpSpPr>
          <p:grpSp>
            <p:nvGrpSpPr>
              <p:cNvPr id="16" name="Group 15">
                <a:extLst>
                  <a:ext uri="{FF2B5EF4-FFF2-40B4-BE49-F238E27FC236}">
                    <a16:creationId xmlns:a16="http://schemas.microsoft.com/office/drawing/2014/main" id="{74A71C7B-1D9A-C2B4-37CC-B28BB7DFF691}"/>
                  </a:ext>
                </a:extLst>
              </p:cNvPr>
              <p:cNvGrpSpPr/>
              <p:nvPr/>
            </p:nvGrpSpPr>
            <p:grpSpPr>
              <a:xfrm>
                <a:off x="-1143143" y="-582369"/>
                <a:ext cx="10776535" cy="4142439"/>
                <a:chOff x="-1386027" y="-359219"/>
                <a:chExt cx="10776535" cy="4142439"/>
              </a:xfrm>
            </p:grpSpPr>
            <p:sp>
              <p:nvSpPr>
                <p:cNvPr id="23" name="Oval 22">
                  <a:extLst>
                    <a:ext uri="{FF2B5EF4-FFF2-40B4-BE49-F238E27FC236}">
                      <a16:creationId xmlns:a16="http://schemas.microsoft.com/office/drawing/2014/main" id="{8197BF70-9E80-5332-6422-BC192A0B2190}"/>
                    </a:ext>
                  </a:extLst>
                </p:cNvPr>
                <p:cNvSpPr/>
                <p:nvPr/>
              </p:nvSpPr>
              <p:spPr>
                <a:xfrm>
                  <a:off x="2486026" y="3341979"/>
                  <a:ext cx="78581" cy="9029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24" name="Oval 23">
                  <a:extLst>
                    <a:ext uri="{FF2B5EF4-FFF2-40B4-BE49-F238E27FC236}">
                      <a16:creationId xmlns:a16="http://schemas.microsoft.com/office/drawing/2014/main" id="{BF7B6382-A839-F88B-244E-58C6550C74C1}"/>
                    </a:ext>
                  </a:extLst>
                </p:cNvPr>
                <p:cNvSpPr/>
                <p:nvPr/>
              </p:nvSpPr>
              <p:spPr>
                <a:xfrm>
                  <a:off x="2486026" y="3644795"/>
                  <a:ext cx="78581" cy="9029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1"/>
                </a:p>
              </p:txBody>
            </p:sp>
            <p:sp>
              <p:nvSpPr>
                <p:cNvPr id="25" name="Rectangle: Rounded Corners 17">
                  <a:extLst>
                    <a:ext uri="{FF2B5EF4-FFF2-40B4-BE49-F238E27FC236}">
                      <a16:creationId xmlns:a16="http://schemas.microsoft.com/office/drawing/2014/main" id="{CB264E2D-9C8A-2B9C-E80B-567879AC4B49}"/>
                    </a:ext>
                  </a:extLst>
                </p:cNvPr>
                <p:cNvSpPr/>
                <p:nvPr/>
              </p:nvSpPr>
              <p:spPr>
                <a:xfrm>
                  <a:off x="-1386027" y="-359219"/>
                  <a:ext cx="2836425" cy="908450"/>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sz="1350" noProof="1"/>
                </a:p>
              </p:txBody>
            </p:sp>
            <p:sp>
              <p:nvSpPr>
                <p:cNvPr id="26" name="Rectangle: Rounded Corners 19">
                  <a:extLst>
                    <a:ext uri="{FF2B5EF4-FFF2-40B4-BE49-F238E27FC236}">
                      <a16:creationId xmlns:a16="http://schemas.microsoft.com/office/drawing/2014/main" id="{965AEDDD-1EC8-1AC2-577C-4F907EA1C819}"/>
                    </a:ext>
                  </a:extLst>
                </p:cNvPr>
                <p:cNvSpPr/>
                <p:nvPr/>
              </p:nvSpPr>
              <p:spPr>
                <a:xfrm>
                  <a:off x="-1354316" y="553419"/>
                  <a:ext cx="2043113" cy="779846"/>
                </a:xfrm>
                <a:prstGeom prst="roundRect">
                  <a:avLst/>
                </a:prstGeom>
                <a:ln>
                  <a:no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350" b="1" noProof="1"/>
                    <a:t>Chemical methods</a:t>
                  </a:r>
                </a:p>
              </p:txBody>
            </p:sp>
            <p:sp>
              <p:nvSpPr>
                <p:cNvPr id="27" name="TextBox 26">
                  <a:extLst>
                    <a:ext uri="{FF2B5EF4-FFF2-40B4-BE49-F238E27FC236}">
                      <a16:creationId xmlns:a16="http://schemas.microsoft.com/office/drawing/2014/main" id="{F1E77345-5133-F3F6-11CF-90BC6BA5B15F}"/>
                    </a:ext>
                  </a:extLst>
                </p:cNvPr>
                <p:cNvSpPr txBox="1"/>
                <p:nvPr/>
              </p:nvSpPr>
              <p:spPr>
                <a:xfrm>
                  <a:off x="-989448" y="-151783"/>
                  <a:ext cx="1882379" cy="442530"/>
                </a:xfrm>
                <a:prstGeom prst="rect">
                  <a:avLst/>
                </a:prstGeom>
                <a:noFill/>
              </p:spPr>
              <p:txBody>
                <a:bodyPr wrap="square" lIns="0" rIns="0" rtlCol="0" anchor="b">
                  <a:spAutoFit/>
                </a:bodyPr>
                <a:lstStyle/>
                <a:p>
                  <a:pPr algn="ctr"/>
                  <a:r>
                    <a:rPr lang="en-US" sz="1200" b="1" noProof="1"/>
                    <a:t>Mucus  Extrction</a:t>
                  </a:r>
                </a:p>
              </p:txBody>
            </p:sp>
            <p:sp>
              <p:nvSpPr>
                <p:cNvPr id="28" name="Rectangle: Rounded Corners 73">
                  <a:extLst>
                    <a:ext uri="{FF2B5EF4-FFF2-40B4-BE49-F238E27FC236}">
                      <a16:creationId xmlns:a16="http://schemas.microsoft.com/office/drawing/2014/main" id="{7E5CF310-7D7C-45ED-76CC-A2F292CBAA6D}"/>
                    </a:ext>
                  </a:extLst>
                </p:cNvPr>
                <p:cNvSpPr/>
                <p:nvPr/>
              </p:nvSpPr>
              <p:spPr>
                <a:xfrm>
                  <a:off x="2971855" y="1669467"/>
                  <a:ext cx="2043113" cy="1153613"/>
                </a:xfrm>
                <a:prstGeom prst="roundRect">
                  <a:avLst/>
                </a:prstGeom>
                <a:solidFill>
                  <a:srgbClr val="94D5EF"/>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50" b="1" noProof="1">
                      <a:solidFill>
                        <a:schemeClr val="tx1"/>
                      </a:solidFill>
                    </a:rPr>
                    <a:t>Compound Extraction</a:t>
                  </a:r>
                </a:p>
              </p:txBody>
            </p:sp>
            <p:sp>
              <p:nvSpPr>
                <p:cNvPr id="31" name="Rectangle: Rounded Corners 89">
                  <a:extLst>
                    <a:ext uri="{FF2B5EF4-FFF2-40B4-BE49-F238E27FC236}">
                      <a16:creationId xmlns:a16="http://schemas.microsoft.com/office/drawing/2014/main" id="{7AA648BB-5960-D319-AE39-967E756E0AAF}"/>
                    </a:ext>
                  </a:extLst>
                </p:cNvPr>
                <p:cNvSpPr/>
                <p:nvPr/>
              </p:nvSpPr>
              <p:spPr>
                <a:xfrm>
                  <a:off x="-1386027" y="2726520"/>
                  <a:ext cx="2113415" cy="1056700"/>
                </a:xfrm>
                <a:prstGeom prst="roundRect">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r>
                    <a:rPr lang="en-US" sz="1200" b="1" dirty="0">
                      <a:solidFill>
                        <a:schemeClr val="tx1"/>
                      </a:solidFill>
                    </a:rPr>
                    <a:t>Biological Activities</a:t>
                  </a:r>
                </a:p>
              </p:txBody>
            </p:sp>
            <p:sp>
              <p:nvSpPr>
                <p:cNvPr id="32" name="Rectangle: Rounded Corners 93">
                  <a:extLst>
                    <a:ext uri="{FF2B5EF4-FFF2-40B4-BE49-F238E27FC236}">
                      <a16:creationId xmlns:a16="http://schemas.microsoft.com/office/drawing/2014/main" id="{164EE2B5-7517-129B-D7C9-2179D765A51D}"/>
                    </a:ext>
                  </a:extLst>
                </p:cNvPr>
                <p:cNvSpPr/>
                <p:nvPr/>
              </p:nvSpPr>
              <p:spPr>
                <a:xfrm>
                  <a:off x="7347395" y="1633536"/>
                  <a:ext cx="2043113" cy="1143594"/>
                </a:xfrm>
                <a:prstGeom prst="round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noProof="1">
                      <a:solidFill>
                        <a:schemeClr val="accent5">
                          <a:lumMod val="10000"/>
                        </a:schemeClr>
                      </a:solidFill>
                    </a:rPr>
                    <a:t> </a:t>
                  </a:r>
                  <a:r>
                    <a:rPr lang="en-US" sz="1100" b="1" dirty="0">
                      <a:solidFill>
                        <a:schemeClr val="tx1"/>
                      </a:solidFill>
                    </a:rPr>
                    <a:t>Chemical and Compound profiling</a:t>
                  </a:r>
                </a:p>
                <a:p>
                  <a:endParaRPr lang="en-US" sz="1100" b="1" noProof="1">
                    <a:solidFill>
                      <a:schemeClr val="accent5">
                        <a:lumMod val="10000"/>
                      </a:schemeClr>
                    </a:solidFill>
                  </a:endParaRPr>
                </a:p>
              </p:txBody>
            </p:sp>
          </p:grpSp>
          <p:sp>
            <p:nvSpPr>
              <p:cNvPr id="18" name="Rectangle: Rounded Corners 19">
                <a:extLst>
                  <a:ext uri="{FF2B5EF4-FFF2-40B4-BE49-F238E27FC236}">
                    <a16:creationId xmlns:a16="http://schemas.microsoft.com/office/drawing/2014/main" id="{311CDD46-3007-6D88-A439-22A02E920257}"/>
                  </a:ext>
                </a:extLst>
              </p:cNvPr>
              <p:cNvSpPr/>
              <p:nvPr/>
            </p:nvSpPr>
            <p:spPr>
              <a:xfrm>
                <a:off x="-2048471" y="5605313"/>
                <a:ext cx="1590613" cy="1201227"/>
              </a:xfrm>
              <a:prstGeom prst="roundRect">
                <a:avLst/>
              </a:prstGeom>
              <a:solidFill>
                <a:srgbClr val="94D4EF"/>
              </a:soli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100" b="1" noProof="1"/>
                  <a:t>Cytoxicity Test:</a:t>
                </a:r>
              </a:p>
              <a:p>
                <a:pPr marL="285750" indent="-285750">
                  <a:buFont typeface="Arial" panose="020B0604020202020204" pitchFamily="34" charset="0"/>
                  <a:buChar char="•"/>
                </a:pPr>
                <a:r>
                  <a:rPr lang="en-US" sz="1100" noProof="1"/>
                  <a:t>Brime shrimp</a:t>
                </a:r>
              </a:p>
              <a:p>
                <a:pPr marL="285750" indent="-285750">
                  <a:buFont typeface="Arial" panose="020B0604020202020204" pitchFamily="34" charset="0"/>
                  <a:buChar char="•"/>
                </a:pPr>
                <a:r>
                  <a:rPr lang="en-US" sz="1100" noProof="1"/>
                  <a:t>Hemolytic assay</a:t>
                </a:r>
              </a:p>
            </p:txBody>
          </p:sp>
          <p:cxnSp>
            <p:nvCxnSpPr>
              <p:cNvPr id="19" name="Elbow Connector 16">
                <a:extLst>
                  <a:ext uri="{FF2B5EF4-FFF2-40B4-BE49-F238E27FC236}">
                    <a16:creationId xmlns:a16="http://schemas.microsoft.com/office/drawing/2014/main" id="{6EF0BC21-8F18-2687-0337-44F2960408D3}"/>
                  </a:ext>
                </a:extLst>
              </p:cNvPr>
              <p:cNvCxnSpPr>
                <a:cxnSpLocks/>
                <a:stCxn id="26" idx="2"/>
                <a:endCxn id="31" idx="0"/>
              </p:cNvCxnSpPr>
              <p:nvPr/>
            </p:nvCxnSpPr>
            <p:spPr>
              <a:xfrm rot="16200000" flipH="1">
                <a:off x="-784783" y="1805022"/>
                <a:ext cx="1393256" cy="3439"/>
              </a:xfrm>
              <a:prstGeom prst="curvedConnector3">
                <a:avLst>
                  <a:gd name="adj1" fmla="val 50000"/>
                </a:avLst>
              </a:prstGeom>
              <a:ln w="123825">
                <a:solidFill>
                  <a:srgbClr val="B0BC9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or: Curved 2">
                <a:extLst>
                  <a:ext uri="{FF2B5EF4-FFF2-40B4-BE49-F238E27FC236}">
                    <a16:creationId xmlns:a16="http://schemas.microsoft.com/office/drawing/2014/main" id="{D6C8B42A-3948-AA27-D276-7D94055614D8}"/>
                  </a:ext>
                </a:extLst>
              </p:cNvPr>
              <p:cNvCxnSpPr>
                <a:cxnSpLocks/>
                <a:endCxn id="26" idx="2"/>
              </p:cNvCxnSpPr>
              <p:nvPr/>
            </p:nvCxnSpPr>
            <p:spPr>
              <a:xfrm rot="10800000">
                <a:off x="-89875" y="1110115"/>
                <a:ext cx="3275111" cy="966144"/>
              </a:xfrm>
              <a:prstGeom prst="curvedConnector2">
                <a:avLst/>
              </a:prstGeom>
              <a:ln w="177800">
                <a:solidFill>
                  <a:schemeClr val="accent2">
                    <a:alpha val="56000"/>
                  </a:schemeClr>
                </a:solidFill>
              </a:ln>
            </p:spPr>
            <p:style>
              <a:lnRef idx="1">
                <a:schemeClr val="accent1"/>
              </a:lnRef>
              <a:fillRef idx="0">
                <a:schemeClr val="accent1"/>
              </a:fillRef>
              <a:effectRef idx="0">
                <a:schemeClr val="accent1"/>
              </a:effectRef>
              <a:fontRef idx="minor">
                <a:schemeClr val="tx1"/>
              </a:fontRef>
            </p:style>
          </p:cxnSp>
        </p:grpSp>
        <p:sp>
          <p:nvSpPr>
            <p:cNvPr id="8" name="Rectangle: Rounded Corners 104">
              <a:extLst>
                <a:ext uri="{FF2B5EF4-FFF2-40B4-BE49-F238E27FC236}">
                  <a16:creationId xmlns:a16="http://schemas.microsoft.com/office/drawing/2014/main" id="{DA713229-BAE3-32A1-1BB9-8FBC3177D580}"/>
                </a:ext>
              </a:extLst>
            </p:cNvPr>
            <p:cNvSpPr/>
            <p:nvPr/>
          </p:nvSpPr>
          <p:spPr>
            <a:xfrm>
              <a:off x="6749166" y="2122448"/>
              <a:ext cx="2296717" cy="1424448"/>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spPr>
          <p:style>
            <a:lnRef idx="0">
              <a:schemeClr val="accent1"/>
            </a:lnRef>
            <a:fillRef idx="3">
              <a:schemeClr val="accent1"/>
            </a:fillRef>
            <a:effectRef idx="3">
              <a:schemeClr val="accent1"/>
            </a:effectRef>
            <a:fontRef idx="minor">
              <a:schemeClr val="lt1"/>
            </a:fontRef>
          </p:style>
          <p:txBody>
            <a:bodyPr rtlCol="0" anchor="ctr"/>
            <a:lstStyle/>
            <a:p>
              <a:pPr marL="171450" indent="-171450" algn="ctr">
                <a:buFont typeface="Arial" panose="020B0604020202020204" pitchFamily="34" charset="0"/>
                <a:buChar char="•"/>
              </a:pPr>
              <a:r>
                <a:rPr lang="en-US" sz="1100" cap="all" noProof="1">
                  <a:effectLst>
                    <a:outerShdw blurRad="38100" dist="38100" dir="2700000" algn="tl">
                      <a:srgbClr val="000000">
                        <a:alpha val="43137"/>
                      </a:srgbClr>
                    </a:outerShdw>
                  </a:effectLst>
                </a:rPr>
                <a:t>Gas Chromatography–Mass Spectrometry</a:t>
              </a:r>
            </a:p>
          </p:txBody>
        </p:sp>
        <p:cxnSp>
          <p:nvCxnSpPr>
            <p:cNvPr id="9" name="Elbow Connector 16">
              <a:extLst>
                <a:ext uri="{FF2B5EF4-FFF2-40B4-BE49-F238E27FC236}">
                  <a16:creationId xmlns:a16="http://schemas.microsoft.com/office/drawing/2014/main" id="{87ED72F8-3137-FA8D-C5BE-BFEB423BE613}"/>
                </a:ext>
              </a:extLst>
            </p:cNvPr>
            <p:cNvCxnSpPr>
              <a:cxnSpLocks/>
              <a:stCxn id="8" idx="2"/>
              <a:endCxn id="118" idx="3"/>
            </p:cNvCxnSpPr>
            <p:nvPr/>
          </p:nvCxnSpPr>
          <p:spPr>
            <a:xfrm rot="5400000">
              <a:off x="6364569" y="3731834"/>
              <a:ext cx="1717895" cy="1348019"/>
            </a:xfrm>
            <a:prstGeom prst="bentConnector2">
              <a:avLst/>
            </a:prstGeom>
            <a:ln w="123825">
              <a:solidFill>
                <a:srgbClr val="F5BB7A"/>
              </a:solidFill>
              <a:tailEnd type="triangle"/>
            </a:ln>
          </p:spPr>
          <p:style>
            <a:lnRef idx="1">
              <a:schemeClr val="accent1"/>
            </a:lnRef>
            <a:fillRef idx="0">
              <a:schemeClr val="accent1"/>
            </a:fillRef>
            <a:effectRef idx="0">
              <a:schemeClr val="accent1"/>
            </a:effectRef>
            <a:fontRef idx="minor">
              <a:schemeClr val="tx1"/>
            </a:fontRef>
          </p:style>
        </p:cxnSp>
        <p:cxnSp>
          <p:nvCxnSpPr>
            <p:cNvPr id="10" name="Elbow Connector 16">
              <a:extLst>
                <a:ext uri="{FF2B5EF4-FFF2-40B4-BE49-F238E27FC236}">
                  <a16:creationId xmlns:a16="http://schemas.microsoft.com/office/drawing/2014/main" id="{C0CC0CBC-DF75-7699-D8B5-56381B97B6C3}"/>
                </a:ext>
              </a:extLst>
            </p:cNvPr>
            <p:cNvCxnSpPr>
              <a:cxnSpLocks/>
              <a:stCxn id="32" idx="2"/>
              <a:endCxn id="8" idx="0"/>
            </p:cNvCxnSpPr>
            <p:nvPr/>
          </p:nvCxnSpPr>
          <p:spPr>
            <a:xfrm rot="5400000">
              <a:off x="7654768" y="1879690"/>
              <a:ext cx="485516" cy="1"/>
            </a:xfrm>
            <a:prstGeom prst="bentConnector3">
              <a:avLst>
                <a:gd name="adj1" fmla="val 50000"/>
              </a:avLst>
            </a:prstGeom>
            <a:ln w="123825">
              <a:solidFill>
                <a:srgbClr val="F5BB7A"/>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or: Curved 2">
              <a:extLst>
                <a:ext uri="{FF2B5EF4-FFF2-40B4-BE49-F238E27FC236}">
                  <a16:creationId xmlns:a16="http://schemas.microsoft.com/office/drawing/2014/main" id="{F66B499E-7A8B-E87B-334D-A594010D560A}"/>
                </a:ext>
              </a:extLst>
            </p:cNvPr>
            <p:cNvCxnSpPr>
              <a:cxnSpLocks/>
              <a:stCxn id="28" idx="3"/>
              <a:endCxn id="32" idx="1"/>
            </p:cNvCxnSpPr>
            <p:nvPr/>
          </p:nvCxnSpPr>
          <p:spPr>
            <a:xfrm flipV="1">
              <a:off x="4621748" y="1279019"/>
              <a:ext cx="2278041" cy="25627"/>
            </a:xfrm>
            <a:prstGeom prst="curvedConnector3">
              <a:avLst/>
            </a:prstGeom>
            <a:ln w="177800">
              <a:solidFill>
                <a:schemeClr val="accent2">
                  <a:alpha val="56000"/>
                </a:schemeClr>
              </a:solidFill>
            </a:ln>
          </p:spPr>
          <p:style>
            <a:lnRef idx="1">
              <a:schemeClr val="accent1"/>
            </a:lnRef>
            <a:fillRef idx="0">
              <a:schemeClr val="accent1"/>
            </a:fillRef>
            <a:effectRef idx="0">
              <a:schemeClr val="accent1"/>
            </a:effectRef>
            <a:fontRef idx="minor">
              <a:schemeClr val="tx1"/>
            </a:fontRef>
          </p:style>
        </p:cxnSp>
        <p:sp>
          <p:nvSpPr>
            <p:cNvPr id="13" name="Rectangle: Rounded Corners 19">
              <a:extLst>
                <a:ext uri="{FF2B5EF4-FFF2-40B4-BE49-F238E27FC236}">
                  <a16:creationId xmlns:a16="http://schemas.microsoft.com/office/drawing/2014/main" id="{A179A30B-884F-8C45-60D5-DBDDBD9C082A}"/>
                </a:ext>
              </a:extLst>
            </p:cNvPr>
            <p:cNvSpPr/>
            <p:nvPr/>
          </p:nvSpPr>
          <p:spPr>
            <a:xfrm>
              <a:off x="-913475" y="3362201"/>
              <a:ext cx="2064136" cy="1537500"/>
            </a:xfrm>
            <a:prstGeom prst="roundRect">
              <a:avLst/>
            </a:prstGeom>
            <a:ln>
              <a:no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100" b="1" noProof="1"/>
                <a:t>Antioxidative activity</a:t>
              </a:r>
              <a:r>
                <a:rPr lang="en-US" sz="1100" noProof="1"/>
                <a:t>:</a:t>
              </a:r>
            </a:p>
            <a:p>
              <a:pPr marL="285750" indent="-285750">
                <a:buFont typeface="Arial" panose="020B0604020202020204" pitchFamily="34" charset="0"/>
                <a:buChar char="•"/>
              </a:pPr>
              <a:r>
                <a:rPr lang="en-US" sz="1100" noProof="1"/>
                <a:t>DppH</a:t>
              </a:r>
            </a:p>
            <a:p>
              <a:pPr marL="285750" indent="-285750">
                <a:buFont typeface="Arial" panose="020B0604020202020204" pitchFamily="34" charset="0"/>
                <a:buChar char="•"/>
              </a:pPr>
              <a:r>
                <a:rPr lang="en-US" sz="1100" dirty="0"/>
                <a:t>Total antioxidant capacity (Phosphomolybdenum method</a:t>
              </a:r>
            </a:p>
            <a:p>
              <a:pPr marL="285750" indent="-285750">
                <a:buFont typeface="Arial" panose="020B0604020202020204" pitchFamily="34" charset="0"/>
                <a:buChar char="•"/>
              </a:pPr>
              <a:r>
                <a:rPr lang="en-US" sz="1100" dirty="0"/>
                <a:t>Reducing Power</a:t>
              </a:r>
              <a:endParaRPr lang="en-US" sz="1100" noProof="1"/>
            </a:p>
            <a:p>
              <a:pPr algn="ctr"/>
              <a:endParaRPr lang="en-US" sz="1350" noProof="1"/>
            </a:p>
          </p:txBody>
        </p:sp>
        <p:cxnSp>
          <p:nvCxnSpPr>
            <p:cNvPr id="14" name="Elbow Connector 16">
              <a:extLst>
                <a:ext uri="{FF2B5EF4-FFF2-40B4-BE49-F238E27FC236}">
                  <a16:creationId xmlns:a16="http://schemas.microsoft.com/office/drawing/2014/main" id="{1704E13C-ECDD-AC4F-B5CC-C578732EB66D}"/>
                </a:ext>
              </a:extLst>
            </p:cNvPr>
            <p:cNvCxnSpPr>
              <a:cxnSpLocks/>
              <a:stCxn id="31" idx="2"/>
              <a:endCxn id="18" idx="0"/>
            </p:cNvCxnSpPr>
            <p:nvPr/>
          </p:nvCxnSpPr>
          <p:spPr>
            <a:xfrm rot="5400000">
              <a:off x="-1807792" y="2337029"/>
              <a:ext cx="1280207" cy="1139524"/>
            </a:xfrm>
            <a:prstGeom prst="curvedConnector3">
              <a:avLst>
                <a:gd name="adj1" fmla="val 50000"/>
              </a:avLst>
            </a:prstGeom>
            <a:ln w="123825">
              <a:solidFill>
                <a:srgbClr val="DC8985"/>
              </a:solidFill>
              <a:tailEnd type="triangle"/>
            </a:ln>
          </p:spPr>
          <p:style>
            <a:lnRef idx="1">
              <a:schemeClr val="accent1"/>
            </a:lnRef>
            <a:fillRef idx="0">
              <a:schemeClr val="accent1"/>
            </a:fillRef>
            <a:effectRef idx="0">
              <a:schemeClr val="accent1"/>
            </a:effectRef>
            <a:fontRef idx="minor">
              <a:schemeClr val="tx1"/>
            </a:fontRef>
          </p:style>
        </p:cxnSp>
      </p:grpSp>
      <p:sp>
        <p:nvSpPr>
          <p:cNvPr id="73" name="Rectangle: Rounded Corners 89">
            <a:extLst>
              <a:ext uri="{FF2B5EF4-FFF2-40B4-BE49-F238E27FC236}">
                <a16:creationId xmlns:a16="http://schemas.microsoft.com/office/drawing/2014/main" id="{1BAEAD5D-440C-015E-50E3-6F6C88A9CC7E}"/>
              </a:ext>
            </a:extLst>
          </p:cNvPr>
          <p:cNvSpPr/>
          <p:nvPr/>
        </p:nvSpPr>
        <p:spPr>
          <a:xfrm>
            <a:off x="3914805" y="5125107"/>
            <a:ext cx="2196175" cy="1244752"/>
          </a:xfrm>
          <a:prstGeom prst="roundRect">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r>
              <a:rPr lang="en-US" sz="1100" b="1" dirty="0">
                <a:solidFill>
                  <a:schemeClr val="tx1"/>
                </a:solidFill>
              </a:rPr>
              <a:t>Anti microbial:</a:t>
            </a:r>
          </a:p>
          <a:p>
            <a:pPr marL="171450" indent="-171450">
              <a:buFont typeface="Arial" panose="020B0604020202020204" pitchFamily="34" charset="0"/>
              <a:buChar char="•"/>
            </a:pPr>
            <a:r>
              <a:rPr lang="en-US" sz="1100" dirty="0">
                <a:solidFill>
                  <a:schemeClr val="tx1"/>
                </a:solidFill>
              </a:rPr>
              <a:t>Anti-bacterial (well diffusion)</a:t>
            </a:r>
          </a:p>
          <a:p>
            <a:pPr marL="171450" indent="-171450">
              <a:buFont typeface="Arial" panose="020B0604020202020204" pitchFamily="34" charset="0"/>
              <a:buChar char="•"/>
            </a:pPr>
            <a:r>
              <a:rPr lang="en-US" sz="1100" dirty="0">
                <a:solidFill>
                  <a:schemeClr val="tx1"/>
                </a:solidFill>
              </a:rPr>
              <a:t>MI,MBC </a:t>
            </a:r>
          </a:p>
          <a:p>
            <a:pPr marL="171450" indent="-171450">
              <a:buFont typeface="Arial" panose="020B0604020202020204" pitchFamily="34" charset="0"/>
              <a:buChar char="•"/>
            </a:pPr>
            <a:r>
              <a:rPr lang="en-US" sz="1100" dirty="0">
                <a:solidFill>
                  <a:schemeClr val="tx1"/>
                </a:solidFill>
              </a:rPr>
              <a:t>Anti-fungal (well diffusion)</a:t>
            </a:r>
          </a:p>
          <a:p>
            <a:pPr marL="171450" indent="-171450">
              <a:buFont typeface="Arial" panose="020B0604020202020204" pitchFamily="34" charset="0"/>
              <a:buChar char="•"/>
            </a:pPr>
            <a:endParaRPr lang="en-US" sz="1100" dirty="0">
              <a:solidFill>
                <a:schemeClr val="tx1"/>
              </a:solidFill>
            </a:endParaRPr>
          </a:p>
        </p:txBody>
      </p:sp>
      <p:cxnSp>
        <p:nvCxnSpPr>
          <p:cNvPr id="77" name="Elbow Connector 16">
            <a:extLst>
              <a:ext uri="{FF2B5EF4-FFF2-40B4-BE49-F238E27FC236}">
                <a16:creationId xmlns:a16="http://schemas.microsoft.com/office/drawing/2014/main" id="{D6778DB2-FCC7-5BD0-D15F-457280306F3D}"/>
              </a:ext>
            </a:extLst>
          </p:cNvPr>
          <p:cNvCxnSpPr>
            <a:cxnSpLocks/>
            <a:stCxn id="31" idx="2"/>
            <a:endCxn id="13" idx="0"/>
          </p:cNvCxnSpPr>
          <p:nvPr/>
        </p:nvCxnSpPr>
        <p:spPr>
          <a:xfrm rot="16200000" flipH="1">
            <a:off x="2042742" y="3760545"/>
            <a:ext cx="1095513" cy="716520"/>
          </a:xfrm>
          <a:prstGeom prst="curvedConnector3">
            <a:avLst>
              <a:gd name="adj1" fmla="val 50000"/>
            </a:avLst>
          </a:prstGeom>
          <a:ln w="123825">
            <a:solidFill>
              <a:srgbClr val="DC8985"/>
            </a:solidFill>
            <a:tailEnd type="triangle"/>
          </a:ln>
        </p:spPr>
        <p:style>
          <a:lnRef idx="1">
            <a:schemeClr val="accent1"/>
          </a:lnRef>
          <a:fillRef idx="0">
            <a:schemeClr val="accent1"/>
          </a:fillRef>
          <a:effectRef idx="0">
            <a:schemeClr val="accent1"/>
          </a:effectRef>
          <a:fontRef idx="minor">
            <a:schemeClr val="tx1"/>
          </a:fontRef>
        </p:style>
      </p:cxnSp>
      <p:cxnSp>
        <p:nvCxnSpPr>
          <p:cNvPr id="80" name="Elbow Connector 16">
            <a:extLst>
              <a:ext uri="{FF2B5EF4-FFF2-40B4-BE49-F238E27FC236}">
                <a16:creationId xmlns:a16="http://schemas.microsoft.com/office/drawing/2014/main" id="{82D066F2-FCB3-051B-CCDD-F2D87F772DC8}"/>
              </a:ext>
            </a:extLst>
          </p:cNvPr>
          <p:cNvCxnSpPr>
            <a:cxnSpLocks/>
            <a:stCxn id="31" idx="2"/>
            <a:endCxn id="73" idx="0"/>
          </p:cNvCxnSpPr>
          <p:nvPr/>
        </p:nvCxnSpPr>
        <p:spPr>
          <a:xfrm rot="16200000" flipH="1">
            <a:off x="2845536" y="2957750"/>
            <a:ext cx="1554058" cy="2780655"/>
          </a:xfrm>
          <a:prstGeom prst="curvedConnector3">
            <a:avLst>
              <a:gd name="adj1" fmla="val 50000"/>
            </a:avLst>
          </a:prstGeom>
          <a:ln w="123825">
            <a:solidFill>
              <a:srgbClr val="DC8985"/>
            </a:solidFill>
            <a:tailEnd type="triangle"/>
          </a:ln>
        </p:spPr>
        <p:style>
          <a:lnRef idx="1">
            <a:schemeClr val="accent1"/>
          </a:lnRef>
          <a:fillRef idx="0">
            <a:schemeClr val="accent1"/>
          </a:fillRef>
          <a:effectRef idx="0">
            <a:schemeClr val="accent1"/>
          </a:effectRef>
          <a:fontRef idx="minor">
            <a:schemeClr val="tx1"/>
          </a:fontRef>
        </p:style>
      </p:cxnSp>
      <p:sp>
        <p:nvSpPr>
          <p:cNvPr id="118" name="Rectangle: Rounded Corners 19">
            <a:extLst>
              <a:ext uri="{FF2B5EF4-FFF2-40B4-BE49-F238E27FC236}">
                <a16:creationId xmlns:a16="http://schemas.microsoft.com/office/drawing/2014/main" id="{EBD8F6DE-FD77-24AF-EB88-99ADAAEA3110}"/>
              </a:ext>
            </a:extLst>
          </p:cNvPr>
          <p:cNvSpPr/>
          <p:nvPr/>
        </p:nvSpPr>
        <p:spPr>
          <a:xfrm>
            <a:off x="7450797" y="6369859"/>
            <a:ext cx="1928874" cy="398586"/>
          </a:xfrm>
          <a:prstGeom prst="roundRect">
            <a:avLst/>
          </a:prstGeom>
          <a:ln>
            <a:no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400" b="1" noProof="1"/>
          </a:p>
          <a:p>
            <a:pPr algn="ctr"/>
            <a:r>
              <a:rPr lang="en-US" sz="1400" b="1" noProof="1"/>
              <a:t>Data Analysis</a:t>
            </a:r>
          </a:p>
          <a:p>
            <a:pPr algn="ctr"/>
            <a:r>
              <a:rPr lang="en-US" sz="1350" b="1" noProof="1"/>
              <a:t> </a:t>
            </a:r>
          </a:p>
        </p:txBody>
      </p:sp>
      <p:cxnSp>
        <p:nvCxnSpPr>
          <p:cNvPr id="125" name="Elbow Connector 16">
            <a:extLst>
              <a:ext uri="{FF2B5EF4-FFF2-40B4-BE49-F238E27FC236}">
                <a16:creationId xmlns:a16="http://schemas.microsoft.com/office/drawing/2014/main" id="{E2F9E2F9-315A-B441-F174-ACD0A92CEE02}"/>
              </a:ext>
            </a:extLst>
          </p:cNvPr>
          <p:cNvCxnSpPr>
            <a:cxnSpLocks/>
            <a:stCxn id="18" idx="2"/>
            <a:endCxn id="118" idx="1"/>
          </p:cNvCxnSpPr>
          <p:nvPr/>
        </p:nvCxnSpPr>
        <p:spPr>
          <a:xfrm rot="16200000" flipH="1">
            <a:off x="3788758" y="2907112"/>
            <a:ext cx="965995" cy="6358083"/>
          </a:xfrm>
          <a:prstGeom prst="bentConnector2">
            <a:avLst/>
          </a:prstGeom>
          <a:ln w="123825">
            <a:solidFill>
              <a:srgbClr val="F5BB7A"/>
            </a:solidFill>
            <a:tailEnd type="triangle"/>
          </a:ln>
        </p:spPr>
        <p:style>
          <a:lnRef idx="1">
            <a:schemeClr val="accent1"/>
          </a:lnRef>
          <a:fillRef idx="0">
            <a:schemeClr val="accent1"/>
          </a:fillRef>
          <a:effectRef idx="0">
            <a:schemeClr val="accent1"/>
          </a:effectRef>
          <a:fontRef idx="minor">
            <a:schemeClr val="tx1"/>
          </a:fontRef>
        </p:style>
      </p:cxnSp>
      <p:cxnSp>
        <p:nvCxnSpPr>
          <p:cNvPr id="128" name="Elbow Connector 16">
            <a:extLst>
              <a:ext uri="{FF2B5EF4-FFF2-40B4-BE49-F238E27FC236}">
                <a16:creationId xmlns:a16="http://schemas.microsoft.com/office/drawing/2014/main" id="{7003E6C2-0D98-0CFC-57EF-DDA86214298B}"/>
              </a:ext>
            </a:extLst>
          </p:cNvPr>
          <p:cNvCxnSpPr>
            <a:cxnSpLocks/>
            <a:stCxn id="13" idx="2"/>
            <a:endCxn id="118" idx="1"/>
          </p:cNvCxnSpPr>
          <p:nvPr/>
        </p:nvCxnSpPr>
        <p:spPr>
          <a:xfrm rot="16200000" flipH="1">
            <a:off x="5017232" y="4135587"/>
            <a:ext cx="365090" cy="4502039"/>
          </a:xfrm>
          <a:prstGeom prst="bentConnector2">
            <a:avLst/>
          </a:prstGeom>
          <a:ln w="123825">
            <a:solidFill>
              <a:srgbClr val="F5BB7A"/>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Elbow Connector 16">
            <a:extLst>
              <a:ext uri="{FF2B5EF4-FFF2-40B4-BE49-F238E27FC236}">
                <a16:creationId xmlns:a16="http://schemas.microsoft.com/office/drawing/2014/main" id="{48D21548-F634-1906-615F-FC4068594DCD}"/>
              </a:ext>
            </a:extLst>
          </p:cNvPr>
          <p:cNvCxnSpPr>
            <a:cxnSpLocks/>
            <a:stCxn id="73" idx="2"/>
            <a:endCxn id="118" idx="1"/>
          </p:cNvCxnSpPr>
          <p:nvPr/>
        </p:nvCxnSpPr>
        <p:spPr>
          <a:xfrm rot="16200000" flipH="1">
            <a:off x="6132199" y="5250553"/>
            <a:ext cx="199293" cy="2437904"/>
          </a:xfrm>
          <a:prstGeom prst="bentConnector2">
            <a:avLst/>
          </a:prstGeom>
          <a:ln w="123825">
            <a:solidFill>
              <a:srgbClr val="F5BB7A"/>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9568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348A1-6C54-2249-DC2F-8849FD7D38D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94B7236-AD88-2F91-3159-90FAEFD752DC}"/>
              </a:ext>
            </a:extLst>
          </p:cNvPr>
          <p:cNvSpPr>
            <a:spLocks noGrp="1"/>
          </p:cNvSpPr>
          <p:nvPr>
            <p:ph type="title"/>
          </p:nvPr>
        </p:nvSpPr>
        <p:spPr>
          <a:xfrm>
            <a:off x="103695" y="0"/>
            <a:ext cx="10515600" cy="1325563"/>
          </a:xfrm>
        </p:spPr>
        <p:txBody>
          <a:bodyPr>
            <a:normAutofit/>
          </a:bodyPr>
          <a:lstStyle/>
          <a:p>
            <a:r>
              <a:rPr lang="en-US" sz="4800" b="1" dirty="0">
                <a:solidFill>
                  <a:srgbClr val="FFC000"/>
                </a:solidFill>
              </a:rPr>
              <a:t>Finding…. </a:t>
            </a:r>
          </a:p>
        </p:txBody>
      </p:sp>
      <p:grpSp>
        <p:nvGrpSpPr>
          <p:cNvPr id="96" name="Group 95">
            <a:extLst>
              <a:ext uri="{FF2B5EF4-FFF2-40B4-BE49-F238E27FC236}">
                <a16:creationId xmlns:a16="http://schemas.microsoft.com/office/drawing/2014/main" id="{C25A2A2F-BC20-8B8B-97A5-3C843E2C364B}"/>
              </a:ext>
            </a:extLst>
          </p:cNvPr>
          <p:cNvGrpSpPr/>
          <p:nvPr/>
        </p:nvGrpSpPr>
        <p:grpSpPr>
          <a:xfrm>
            <a:off x="471341" y="1020475"/>
            <a:ext cx="10963374" cy="4993825"/>
            <a:chOff x="314577" y="839036"/>
            <a:chExt cx="10716132" cy="5629274"/>
          </a:xfrm>
        </p:grpSpPr>
        <p:pic>
          <p:nvPicPr>
            <p:cNvPr id="7" name="Picture 6">
              <a:extLst>
                <a:ext uri="{FF2B5EF4-FFF2-40B4-BE49-F238E27FC236}">
                  <a16:creationId xmlns:a16="http://schemas.microsoft.com/office/drawing/2014/main" id="{D5294C4B-6013-EFE0-B9C5-3D968B1654C0}"/>
                </a:ext>
              </a:extLst>
            </p:cNvPr>
            <p:cNvPicPr>
              <a:picLocks noChangeAspect="1"/>
            </p:cNvPicPr>
            <p:nvPr/>
          </p:nvPicPr>
          <p:blipFill>
            <a:blip r:embed="rId2">
              <a:extLst>
                <a:ext uri="{28A0092B-C50C-407E-A947-70E740481C1C}">
                  <a14:useLocalDpi xmlns:a14="http://schemas.microsoft.com/office/drawing/2010/main" val="0"/>
                </a:ext>
              </a:extLst>
            </a:blip>
            <a:srcRect l="64" t="6337" r="78845" b="64716"/>
            <a:stretch>
              <a:fillRect/>
            </a:stretch>
          </p:blipFill>
          <p:spPr bwMode="auto">
            <a:xfrm>
              <a:off x="663018" y="1221869"/>
              <a:ext cx="1819374" cy="1404594"/>
            </a:xfrm>
            <a:prstGeom prst="rect">
              <a:avLst/>
            </a:prstGeom>
            <a:noFill/>
            <a:ln>
              <a:noFill/>
            </a:ln>
          </p:spPr>
        </p:pic>
        <p:pic>
          <p:nvPicPr>
            <p:cNvPr id="15" name="Picture 14">
              <a:extLst>
                <a:ext uri="{FF2B5EF4-FFF2-40B4-BE49-F238E27FC236}">
                  <a16:creationId xmlns:a16="http://schemas.microsoft.com/office/drawing/2014/main" id="{C14EED05-D745-9315-443F-204D91832A8C}"/>
                </a:ext>
              </a:extLst>
            </p:cNvPr>
            <p:cNvPicPr>
              <a:picLocks noChangeAspect="1"/>
            </p:cNvPicPr>
            <p:nvPr/>
          </p:nvPicPr>
          <p:blipFill>
            <a:blip r:embed="rId3">
              <a:extLst>
                <a:ext uri="{28A0092B-C50C-407E-A947-70E740481C1C}">
                  <a14:useLocalDpi xmlns:a14="http://schemas.microsoft.com/office/drawing/2010/main" val="0"/>
                </a:ext>
              </a:extLst>
            </a:blip>
            <a:srcRect l="13000" t="13746" r="22529" b="43780"/>
            <a:stretch>
              <a:fillRect/>
            </a:stretch>
          </p:blipFill>
          <p:spPr>
            <a:xfrm>
              <a:off x="3443150" y="886795"/>
              <a:ext cx="1423448" cy="2074742"/>
            </a:xfrm>
            <a:prstGeom prst="rect">
              <a:avLst/>
            </a:prstGeom>
          </p:spPr>
        </p:pic>
        <p:pic>
          <p:nvPicPr>
            <p:cNvPr id="20" name="Picture 19">
              <a:extLst>
                <a:ext uri="{FF2B5EF4-FFF2-40B4-BE49-F238E27FC236}">
                  <a16:creationId xmlns:a16="http://schemas.microsoft.com/office/drawing/2014/main" id="{5FED72A3-958E-7EDE-3A2B-22D9EB928B95}"/>
                </a:ext>
              </a:extLst>
            </p:cNvPr>
            <p:cNvPicPr>
              <a:picLocks noChangeAspect="1"/>
            </p:cNvPicPr>
            <p:nvPr/>
          </p:nvPicPr>
          <p:blipFill>
            <a:blip r:embed="rId4">
              <a:extLst>
                <a:ext uri="{28A0092B-C50C-407E-A947-70E740481C1C}">
                  <a14:useLocalDpi xmlns:a14="http://schemas.microsoft.com/office/drawing/2010/main" val="0"/>
                </a:ext>
              </a:extLst>
            </a:blip>
            <a:srcRect l="21444" t="-2199" r="22474" b="2199"/>
            <a:stretch>
              <a:fillRect/>
            </a:stretch>
          </p:blipFill>
          <p:spPr>
            <a:xfrm>
              <a:off x="6839367" y="3797690"/>
              <a:ext cx="975413" cy="2318995"/>
            </a:xfrm>
            <a:prstGeom prst="rect">
              <a:avLst/>
            </a:prstGeom>
          </p:spPr>
        </p:pic>
        <p:pic>
          <p:nvPicPr>
            <p:cNvPr id="29" name="Picture 28">
              <a:extLst>
                <a:ext uri="{FF2B5EF4-FFF2-40B4-BE49-F238E27FC236}">
                  <a16:creationId xmlns:a16="http://schemas.microsoft.com/office/drawing/2014/main" id="{D6819EA0-A185-3D0E-7031-1FADE71F426B}"/>
                </a:ext>
              </a:extLst>
            </p:cNvPr>
            <p:cNvPicPr>
              <a:picLocks noChangeAspect="1"/>
            </p:cNvPicPr>
            <p:nvPr/>
          </p:nvPicPr>
          <p:blipFill>
            <a:blip r:embed="rId5">
              <a:extLst>
                <a:ext uri="{28A0092B-C50C-407E-A947-70E740481C1C}">
                  <a14:useLocalDpi xmlns:a14="http://schemas.microsoft.com/office/drawing/2010/main" val="0"/>
                </a:ext>
              </a:extLst>
            </a:blip>
            <a:srcRect l="27062"/>
            <a:stretch>
              <a:fillRect/>
            </a:stretch>
          </p:blipFill>
          <p:spPr>
            <a:xfrm>
              <a:off x="5984077" y="839036"/>
              <a:ext cx="1597314" cy="2189960"/>
            </a:xfrm>
            <a:prstGeom prst="rect">
              <a:avLst/>
            </a:prstGeom>
          </p:spPr>
        </p:pic>
        <p:pic>
          <p:nvPicPr>
            <p:cNvPr id="33" name="Picture 32">
              <a:extLst>
                <a:ext uri="{FF2B5EF4-FFF2-40B4-BE49-F238E27FC236}">
                  <a16:creationId xmlns:a16="http://schemas.microsoft.com/office/drawing/2014/main" id="{0D3B1844-FBB9-E557-4319-7419CAF87580}"/>
                </a:ext>
              </a:extLst>
            </p:cNvPr>
            <p:cNvPicPr>
              <a:picLocks noChangeAspect="1"/>
            </p:cNvPicPr>
            <p:nvPr/>
          </p:nvPicPr>
          <p:blipFill>
            <a:blip r:embed="rId6"/>
            <a:srcRect l="20223" t="2103"/>
            <a:stretch>
              <a:fillRect/>
            </a:stretch>
          </p:blipFill>
          <p:spPr>
            <a:xfrm>
              <a:off x="3235263" y="3797688"/>
              <a:ext cx="2190074" cy="2318996"/>
            </a:xfrm>
            <a:prstGeom prst="rect">
              <a:avLst/>
            </a:prstGeom>
          </p:spPr>
        </p:pic>
        <p:pic>
          <p:nvPicPr>
            <p:cNvPr id="35" name="Picture 34">
              <a:extLst>
                <a:ext uri="{FF2B5EF4-FFF2-40B4-BE49-F238E27FC236}">
                  <a16:creationId xmlns:a16="http://schemas.microsoft.com/office/drawing/2014/main" id="{2A84E0E8-3CF0-1D41-FB58-BB7BCAEF29AC}"/>
                </a:ext>
              </a:extLst>
            </p:cNvPr>
            <p:cNvPicPr>
              <a:picLocks noChangeAspect="1"/>
            </p:cNvPicPr>
            <p:nvPr/>
          </p:nvPicPr>
          <p:blipFill>
            <a:blip r:embed="rId7">
              <a:extLst>
                <a:ext uri="{28A0092B-C50C-407E-A947-70E740481C1C}">
                  <a14:useLocalDpi xmlns:a14="http://schemas.microsoft.com/office/drawing/2010/main" val="0"/>
                </a:ext>
              </a:extLst>
            </a:blip>
            <a:srcRect l="24124" r="34841" b="3600"/>
            <a:stretch>
              <a:fillRect/>
            </a:stretch>
          </p:blipFill>
          <p:spPr>
            <a:xfrm>
              <a:off x="8962521" y="900685"/>
              <a:ext cx="1946298" cy="2066663"/>
            </a:xfrm>
            <a:prstGeom prst="rect">
              <a:avLst/>
            </a:prstGeom>
          </p:spPr>
        </p:pic>
        <p:pic>
          <p:nvPicPr>
            <p:cNvPr id="37" name="Picture 36">
              <a:extLst>
                <a:ext uri="{FF2B5EF4-FFF2-40B4-BE49-F238E27FC236}">
                  <a16:creationId xmlns:a16="http://schemas.microsoft.com/office/drawing/2014/main" id="{E7F4030E-37C1-2E6A-D9CF-7A7891DFC99B}"/>
                </a:ext>
              </a:extLst>
            </p:cNvPr>
            <p:cNvPicPr>
              <a:picLocks noChangeAspect="1"/>
            </p:cNvPicPr>
            <p:nvPr/>
          </p:nvPicPr>
          <p:blipFill>
            <a:blip r:embed="rId8">
              <a:extLst>
                <a:ext uri="{28A0092B-C50C-407E-A947-70E740481C1C}">
                  <a14:useLocalDpi xmlns:a14="http://schemas.microsoft.com/office/drawing/2010/main" val="0"/>
                </a:ext>
              </a:extLst>
            </a:blip>
            <a:srcRect l="16547" t="10392" r="22176" b="37099"/>
            <a:stretch>
              <a:fillRect/>
            </a:stretch>
          </p:blipFill>
          <p:spPr>
            <a:xfrm>
              <a:off x="1104800" y="3607911"/>
              <a:ext cx="1423448" cy="2698549"/>
            </a:xfrm>
            <a:prstGeom prst="rect">
              <a:avLst/>
            </a:prstGeom>
          </p:spPr>
        </p:pic>
        <p:pic>
          <p:nvPicPr>
            <p:cNvPr id="39" name="Picture 38">
              <a:extLst>
                <a:ext uri="{FF2B5EF4-FFF2-40B4-BE49-F238E27FC236}">
                  <a16:creationId xmlns:a16="http://schemas.microsoft.com/office/drawing/2014/main" id="{814E2158-8D9E-93D4-AD71-3D9ABADE9844}"/>
                </a:ext>
              </a:extLst>
            </p:cNvPr>
            <p:cNvPicPr>
              <a:picLocks noChangeAspect="1"/>
            </p:cNvPicPr>
            <p:nvPr/>
          </p:nvPicPr>
          <p:blipFill>
            <a:blip r:embed="rId9">
              <a:extLst>
                <a:ext uri="{28A0092B-C50C-407E-A947-70E740481C1C}">
                  <a14:useLocalDpi xmlns:a14="http://schemas.microsoft.com/office/drawing/2010/main" val="0"/>
                </a:ext>
              </a:extLst>
            </a:blip>
            <a:srcRect l="3345" t="13562" r="17710" b="28384"/>
            <a:stretch>
              <a:fillRect/>
            </a:stretch>
          </p:blipFill>
          <p:spPr>
            <a:xfrm>
              <a:off x="9532104" y="4065754"/>
              <a:ext cx="1050910" cy="1782868"/>
            </a:xfrm>
            <a:prstGeom prst="rect">
              <a:avLst/>
            </a:prstGeom>
          </p:spPr>
        </p:pic>
        <p:sp>
          <p:nvSpPr>
            <p:cNvPr id="40" name="Rectangle 39">
              <a:extLst>
                <a:ext uri="{FF2B5EF4-FFF2-40B4-BE49-F238E27FC236}">
                  <a16:creationId xmlns:a16="http://schemas.microsoft.com/office/drawing/2014/main" id="{B00A7DD9-6122-0964-D587-6A4AFA22F48F}"/>
                </a:ext>
              </a:extLst>
            </p:cNvPr>
            <p:cNvSpPr/>
            <p:nvPr/>
          </p:nvSpPr>
          <p:spPr>
            <a:xfrm>
              <a:off x="902223" y="2674836"/>
              <a:ext cx="1423448" cy="2015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000" b="1" dirty="0"/>
                <a:t>Collected snails</a:t>
              </a:r>
            </a:p>
          </p:txBody>
        </p:sp>
        <p:sp>
          <p:nvSpPr>
            <p:cNvPr id="41" name="Rectangle 40">
              <a:extLst>
                <a:ext uri="{FF2B5EF4-FFF2-40B4-BE49-F238E27FC236}">
                  <a16:creationId xmlns:a16="http://schemas.microsoft.com/office/drawing/2014/main" id="{363727A2-AE67-D510-AFF3-75901A9C4B8F}"/>
                </a:ext>
              </a:extLst>
            </p:cNvPr>
            <p:cNvSpPr/>
            <p:nvPr/>
          </p:nvSpPr>
          <p:spPr>
            <a:xfrm>
              <a:off x="3103437" y="2986139"/>
              <a:ext cx="2190075" cy="1950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000" b="1" dirty="0"/>
                <a:t>Mucus by chemical method</a:t>
              </a:r>
            </a:p>
          </p:txBody>
        </p:sp>
        <p:cxnSp>
          <p:nvCxnSpPr>
            <p:cNvPr id="43" name="Straight Arrow Connector 42">
              <a:extLst>
                <a:ext uri="{FF2B5EF4-FFF2-40B4-BE49-F238E27FC236}">
                  <a16:creationId xmlns:a16="http://schemas.microsoft.com/office/drawing/2014/main" id="{38A95305-9140-74AF-EFEF-A93DC28A9770}"/>
                </a:ext>
              </a:extLst>
            </p:cNvPr>
            <p:cNvCxnSpPr>
              <a:stCxn id="7" idx="3"/>
              <a:endCxn id="15" idx="1"/>
            </p:cNvCxnSpPr>
            <p:nvPr/>
          </p:nvCxnSpPr>
          <p:spPr>
            <a:xfrm>
              <a:off x="2482392" y="1924166"/>
              <a:ext cx="96075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5" name="Rectangle 44">
              <a:extLst>
                <a:ext uri="{FF2B5EF4-FFF2-40B4-BE49-F238E27FC236}">
                  <a16:creationId xmlns:a16="http://schemas.microsoft.com/office/drawing/2014/main" id="{217212F3-B78A-EC44-ED53-429EEB750950}"/>
                </a:ext>
              </a:extLst>
            </p:cNvPr>
            <p:cNvSpPr/>
            <p:nvPr/>
          </p:nvSpPr>
          <p:spPr>
            <a:xfrm>
              <a:off x="5744329" y="3073164"/>
              <a:ext cx="2190075" cy="1950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100" b="1" dirty="0"/>
                <a:t>Grinding  mucus Gel</a:t>
              </a:r>
            </a:p>
          </p:txBody>
        </p:sp>
        <p:cxnSp>
          <p:nvCxnSpPr>
            <p:cNvPr id="46" name="Straight Arrow Connector 45">
              <a:extLst>
                <a:ext uri="{FF2B5EF4-FFF2-40B4-BE49-F238E27FC236}">
                  <a16:creationId xmlns:a16="http://schemas.microsoft.com/office/drawing/2014/main" id="{81BB198A-884B-7858-C612-1B0F314900CB}"/>
                </a:ext>
              </a:extLst>
            </p:cNvPr>
            <p:cNvCxnSpPr>
              <a:cxnSpLocks/>
              <a:stCxn id="15" idx="3"/>
              <a:endCxn id="29" idx="1"/>
            </p:cNvCxnSpPr>
            <p:nvPr/>
          </p:nvCxnSpPr>
          <p:spPr>
            <a:xfrm>
              <a:off x="4866598" y="1924166"/>
              <a:ext cx="1117479" cy="985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0" name="Rectangle 49">
              <a:extLst>
                <a:ext uri="{FF2B5EF4-FFF2-40B4-BE49-F238E27FC236}">
                  <a16:creationId xmlns:a16="http://schemas.microsoft.com/office/drawing/2014/main" id="{4831F045-7B71-3518-36A0-08AAABA664BD}"/>
                </a:ext>
              </a:extLst>
            </p:cNvPr>
            <p:cNvSpPr/>
            <p:nvPr/>
          </p:nvSpPr>
          <p:spPr>
            <a:xfrm>
              <a:off x="8840632" y="2995989"/>
              <a:ext cx="2190075" cy="1950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b="1" dirty="0"/>
                <a:t> </a:t>
              </a:r>
              <a:r>
                <a:rPr lang="en-US" sz="1050" b="1" dirty="0"/>
                <a:t>Mucus-solvent mixture</a:t>
              </a:r>
              <a:endParaRPr lang="en-US" sz="1200" b="1" dirty="0"/>
            </a:p>
          </p:txBody>
        </p:sp>
        <p:cxnSp>
          <p:nvCxnSpPr>
            <p:cNvPr id="51" name="Straight Arrow Connector 50">
              <a:extLst>
                <a:ext uri="{FF2B5EF4-FFF2-40B4-BE49-F238E27FC236}">
                  <a16:creationId xmlns:a16="http://schemas.microsoft.com/office/drawing/2014/main" id="{087991E6-1081-E952-9F28-6E952648321D}"/>
                </a:ext>
              </a:extLst>
            </p:cNvPr>
            <p:cNvCxnSpPr>
              <a:cxnSpLocks/>
              <a:stCxn id="29" idx="3"/>
              <a:endCxn id="35" idx="1"/>
            </p:cNvCxnSpPr>
            <p:nvPr/>
          </p:nvCxnSpPr>
          <p:spPr>
            <a:xfrm>
              <a:off x="7581391" y="1934016"/>
              <a:ext cx="1381130"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0" name="Straight Arrow Connector 59">
              <a:extLst>
                <a:ext uri="{FF2B5EF4-FFF2-40B4-BE49-F238E27FC236}">
                  <a16:creationId xmlns:a16="http://schemas.microsoft.com/office/drawing/2014/main" id="{F19980CA-6928-A4C5-1429-F5AE00AC5AC5}"/>
                </a:ext>
              </a:extLst>
            </p:cNvPr>
            <p:cNvCxnSpPr>
              <a:cxnSpLocks/>
              <a:stCxn id="50" idx="2"/>
            </p:cNvCxnSpPr>
            <p:nvPr/>
          </p:nvCxnSpPr>
          <p:spPr>
            <a:xfrm>
              <a:off x="9935670" y="3191040"/>
              <a:ext cx="0" cy="84170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3" name="Straight Arrow Connector 62">
              <a:extLst>
                <a:ext uri="{FF2B5EF4-FFF2-40B4-BE49-F238E27FC236}">
                  <a16:creationId xmlns:a16="http://schemas.microsoft.com/office/drawing/2014/main" id="{68193AF6-C89A-45AE-F56A-4C40EE1E132D}"/>
                </a:ext>
              </a:extLst>
            </p:cNvPr>
            <p:cNvCxnSpPr>
              <a:cxnSpLocks/>
              <a:stCxn id="39" idx="1"/>
              <a:endCxn id="20" idx="3"/>
            </p:cNvCxnSpPr>
            <p:nvPr/>
          </p:nvCxnSpPr>
          <p:spPr>
            <a:xfrm flipH="1">
              <a:off x="7814780" y="4957188"/>
              <a:ext cx="171732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8" name="Straight Arrow Connector 67">
              <a:extLst>
                <a:ext uri="{FF2B5EF4-FFF2-40B4-BE49-F238E27FC236}">
                  <a16:creationId xmlns:a16="http://schemas.microsoft.com/office/drawing/2014/main" id="{FF8B3D63-754C-A751-8BAF-B8B49E3CAE9F}"/>
                </a:ext>
              </a:extLst>
            </p:cNvPr>
            <p:cNvCxnSpPr>
              <a:cxnSpLocks/>
              <a:stCxn id="20" idx="1"/>
              <a:endCxn id="33" idx="3"/>
            </p:cNvCxnSpPr>
            <p:nvPr/>
          </p:nvCxnSpPr>
          <p:spPr>
            <a:xfrm flipH="1">
              <a:off x="5425337" y="4957187"/>
              <a:ext cx="1414031"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2" name="Straight Arrow Connector 71">
              <a:extLst>
                <a:ext uri="{FF2B5EF4-FFF2-40B4-BE49-F238E27FC236}">
                  <a16:creationId xmlns:a16="http://schemas.microsoft.com/office/drawing/2014/main" id="{36A9C935-1BC0-1069-D004-78AE34B6E10B}"/>
                </a:ext>
              </a:extLst>
            </p:cNvPr>
            <p:cNvCxnSpPr>
              <a:cxnSpLocks/>
              <a:stCxn id="33" idx="1"/>
              <a:endCxn id="37" idx="3"/>
            </p:cNvCxnSpPr>
            <p:nvPr/>
          </p:nvCxnSpPr>
          <p:spPr>
            <a:xfrm flipH="1" flipV="1">
              <a:off x="2528248" y="4957186"/>
              <a:ext cx="707015"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8" name="Rectangle 77">
              <a:extLst>
                <a:ext uri="{FF2B5EF4-FFF2-40B4-BE49-F238E27FC236}">
                  <a16:creationId xmlns:a16="http://schemas.microsoft.com/office/drawing/2014/main" id="{D0F112D6-1090-A206-FACD-FA03FF35E6DB}"/>
                </a:ext>
              </a:extLst>
            </p:cNvPr>
            <p:cNvSpPr/>
            <p:nvPr/>
          </p:nvSpPr>
          <p:spPr>
            <a:xfrm>
              <a:off x="772696" y="6273259"/>
              <a:ext cx="2190075" cy="1950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050" b="1" dirty="0"/>
                <a:t>Purified Extracted mucus</a:t>
              </a:r>
            </a:p>
          </p:txBody>
        </p:sp>
        <p:sp>
          <p:nvSpPr>
            <p:cNvPr id="79" name="Rectangle 78">
              <a:extLst>
                <a:ext uri="{FF2B5EF4-FFF2-40B4-BE49-F238E27FC236}">
                  <a16:creationId xmlns:a16="http://schemas.microsoft.com/office/drawing/2014/main" id="{8AE21E4A-D8B8-6668-0CDC-E969C3BA6FD5}"/>
                </a:ext>
              </a:extLst>
            </p:cNvPr>
            <p:cNvSpPr/>
            <p:nvPr/>
          </p:nvSpPr>
          <p:spPr>
            <a:xfrm>
              <a:off x="3294875" y="6175733"/>
              <a:ext cx="2190075" cy="1950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100" b="1" dirty="0"/>
                <a:t>Centrifugation</a:t>
              </a:r>
            </a:p>
          </p:txBody>
        </p:sp>
        <p:sp>
          <p:nvSpPr>
            <p:cNvPr id="81" name="Rectangle 80">
              <a:extLst>
                <a:ext uri="{FF2B5EF4-FFF2-40B4-BE49-F238E27FC236}">
                  <a16:creationId xmlns:a16="http://schemas.microsoft.com/office/drawing/2014/main" id="{861C2D77-48D8-7F79-5F54-2DB9131709C2}"/>
                </a:ext>
              </a:extLst>
            </p:cNvPr>
            <p:cNvSpPr/>
            <p:nvPr/>
          </p:nvSpPr>
          <p:spPr>
            <a:xfrm>
              <a:off x="6782734" y="6175734"/>
              <a:ext cx="1032046" cy="1950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100" b="1" dirty="0"/>
                <a:t>Filtration</a:t>
              </a:r>
            </a:p>
          </p:txBody>
        </p:sp>
        <p:sp>
          <p:nvSpPr>
            <p:cNvPr id="82" name="Rectangle 81">
              <a:extLst>
                <a:ext uri="{FF2B5EF4-FFF2-40B4-BE49-F238E27FC236}">
                  <a16:creationId xmlns:a16="http://schemas.microsoft.com/office/drawing/2014/main" id="{26C9D0C1-D12A-F677-89FB-982E31FDB92F}"/>
                </a:ext>
              </a:extLst>
            </p:cNvPr>
            <p:cNvSpPr/>
            <p:nvPr/>
          </p:nvSpPr>
          <p:spPr>
            <a:xfrm>
              <a:off x="8990814" y="5907648"/>
              <a:ext cx="2039895" cy="30016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100" b="1" dirty="0"/>
                <a:t>Separating the friction</a:t>
              </a:r>
            </a:p>
          </p:txBody>
        </p:sp>
        <p:sp>
          <p:nvSpPr>
            <p:cNvPr id="84" name="Rectangle 83">
              <a:extLst>
                <a:ext uri="{FF2B5EF4-FFF2-40B4-BE49-F238E27FC236}">
                  <a16:creationId xmlns:a16="http://schemas.microsoft.com/office/drawing/2014/main" id="{8578963D-542C-C4F1-E314-C9AEA8F4B043}"/>
                </a:ext>
              </a:extLst>
            </p:cNvPr>
            <p:cNvSpPr/>
            <p:nvPr/>
          </p:nvSpPr>
          <p:spPr>
            <a:xfrm>
              <a:off x="3463182" y="928628"/>
              <a:ext cx="273377" cy="44306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t>B</a:t>
              </a:r>
            </a:p>
          </p:txBody>
        </p:sp>
        <p:sp>
          <p:nvSpPr>
            <p:cNvPr id="85" name="Rectangle 84">
              <a:extLst>
                <a:ext uri="{FF2B5EF4-FFF2-40B4-BE49-F238E27FC236}">
                  <a16:creationId xmlns:a16="http://schemas.microsoft.com/office/drawing/2014/main" id="{C21FEF1F-ED77-B1C1-B286-E50B3391304F}"/>
                </a:ext>
              </a:extLst>
            </p:cNvPr>
            <p:cNvSpPr/>
            <p:nvPr/>
          </p:nvSpPr>
          <p:spPr>
            <a:xfrm>
              <a:off x="6061698" y="839036"/>
              <a:ext cx="273377" cy="44306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t>C</a:t>
              </a:r>
            </a:p>
          </p:txBody>
        </p:sp>
        <p:sp>
          <p:nvSpPr>
            <p:cNvPr id="86" name="Rectangle 85">
              <a:extLst>
                <a:ext uri="{FF2B5EF4-FFF2-40B4-BE49-F238E27FC236}">
                  <a16:creationId xmlns:a16="http://schemas.microsoft.com/office/drawing/2014/main" id="{48B71901-9868-326C-96EF-0E7E64272827}"/>
                </a:ext>
              </a:extLst>
            </p:cNvPr>
            <p:cNvSpPr/>
            <p:nvPr/>
          </p:nvSpPr>
          <p:spPr>
            <a:xfrm>
              <a:off x="8959410" y="849597"/>
              <a:ext cx="273377" cy="44306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t>D</a:t>
              </a:r>
            </a:p>
          </p:txBody>
        </p:sp>
        <p:sp>
          <p:nvSpPr>
            <p:cNvPr id="87" name="Rectangle 86">
              <a:extLst>
                <a:ext uri="{FF2B5EF4-FFF2-40B4-BE49-F238E27FC236}">
                  <a16:creationId xmlns:a16="http://schemas.microsoft.com/office/drawing/2014/main" id="{936E3F60-5841-12D1-EFC3-963E720D4DE1}"/>
                </a:ext>
              </a:extLst>
            </p:cNvPr>
            <p:cNvSpPr/>
            <p:nvPr/>
          </p:nvSpPr>
          <p:spPr>
            <a:xfrm>
              <a:off x="9532104" y="3998616"/>
              <a:ext cx="273377" cy="44306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t>E</a:t>
              </a:r>
            </a:p>
          </p:txBody>
        </p:sp>
        <p:sp>
          <p:nvSpPr>
            <p:cNvPr id="88" name="Rectangle 87">
              <a:extLst>
                <a:ext uri="{FF2B5EF4-FFF2-40B4-BE49-F238E27FC236}">
                  <a16:creationId xmlns:a16="http://schemas.microsoft.com/office/drawing/2014/main" id="{9171A461-2081-02BA-F090-2048C436BC2C}"/>
                </a:ext>
              </a:extLst>
            </p:cNvPr>
            <p:cNvSpPr/>
            <p:nvPr/>
          </p:nvSpPr>
          <p:spPr>
            <a:xfrm>
              <a:off x="5984077" y="3749671"/>
              <a:ext cx="2023477" cy="58248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t>F</a:t>
              </a:r>
            </a:p>
          </p:txBody>
        </p:sp>
        <p:sp>
          <p:nvSpPr>
            <p:cNvPr id="89" name="Rectangle 88">
              <a:extLst>
                <a:ext uri="{FF2B5EF4-FFF2-40B4-BE49-F238E27FC236}">
                  <a16:creationId xmlns:a16="http://schemas.microsoft.com/office/drawing/2014/main" id="{2D9477B3-431D-5C68-2025-82E2F5B31996}"/>
                </a:ext>
              </a:extLst>
            </p:cNvPr>
            <p:cNvSpPr/>
            <p:nvPr/>
          </p:nvSpPr>
          <p:spPr>
            <a:xfrm>
              <a:off x="2328117" y="3732233"/>
              <a:ext cx="2023477" cy="58248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t>G</a:t>
              </a:r>
            </a:p>
          </p:txBody>
        </p:sp>
        <p:sp>
          <p:nvSpPr>
            <p:cNvPr id="92" name="Rectangle 91">
              <a:extLst>
                <a:ext uri="{FF2B5EF4-FFF2-40B4-BE49-F238E27FC236}">
                  <a16:creationId xmlns:a16="http://schemas.microsoft.com/office/drawing/2014/main" id="{CC83A740-4BCE-4EDE-44A0-73D7BAD09EEB}"/>
                </a:ext>
              </a:extLst>
            </p:cNvPr>
            <p:cNvSpPr/>
            <p:nvPr/>
          </p:nvSpPr>
          <p:spPr>
            <a:xfrm>
              <a:off x="314577" y="3538519"/>
              <a:ext cx="2023477" cy="58248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t>H</a:t>
              </a:r>
            </a:p>
          </p:txBody>
        </p:sp>
      </p:grpSp>
      <p:sp>
        <p:nvSpPr>
          <p:cNvPr id="101" name="TextBox 100">
            <a:extLst>
              <a:ext uri="{FF2B5EF4-FFF2-40B4-BE49-F238E27FC236}">
                <a16:creationId xmlns:a16="http://schemas.microsoft.com/office/drawing/2014/main" id="{E8CD5340-E808-E826-6695-5B22A682BA37}"/>
              </a:ext>
            </a:extLst>
          </p:cNvPr>
          <p:cNvSpPr txBox="1"/>
          <p:nvPr/>
        </p:nvSpPr>
        <p:spPr>
          <a:xfrm>
            <a:off x="1148273" y="6118347"/>
            <a:ext cx="11043728" cy="646331"/>
          </a:xfrm>
          <a:prstGeom prst="rect">
            <a:avLst/>
          </a:prstGeom>
          <a:noFill/>
        </p:spPr>
        <p:txBody>
          <a:bodyPr wrap="square">
            <a:spAutoFit/>
          </a:bodyPr>
          <a:lstStyle/>
          <a:p>
            <a:r>
              <a:rPr lang="en-US" sz="1200" b="1" dirty="0">
                <a:effectLst/>
                <a:latin typeface="Cambria" panose="02040503050406030204" pitchFamily="18" charset="0"/>
                <a:ea typeface="Cambria" panose="02040503050406030204" pitchFamily="18" charset="0"/>
                <a:cs typeface="Cambria" panose="02040503050406030204" pitchFamily="18" charset="0"/>
              </a:rPr>
              <a:t>Figure 1  </a:t>
            </a:r>
            <a:r>
              <a:rPr lang="en-US" sz="1200" dirty="0">
                <a:effectLst/>
                <a:latin typeface="Cambria" panose="02040503050406030204" pitchFamily="18" charset="0"/>
                <a:ea typeface="Cambria" panose="02040503050406030204" pitchFamily="18" charset="0"/>
                <a:cs typeface="Cambria" panose="02040503050406030204" pitchFamily="18" charset="0"/>
              </a:rPr>
              <a:t>representing the complete  flow wor</a:t>
            </a:r>
            <a:r>
              <a:rPr lang="en-US" sz="1200" dirty="0">
                <a:latin typeface="Cambria" panose="02040503050406030204" pitchFamily="18" charset="0"/>
                <a:ea typeface="Cambria" panose="02040503050406030204" pitchFamily="18" charset="0"/>
                <a:cs typeface="Cambria" panose="02040503050406030204" pitchFamily="18" charset="0"/>
              </a:rPr>
              <a:t>k of   sample collection and  mucus extraction and purification (A) representing the snail collected for  farm of prime snail mucus (B)representing  the mucus form  snail (C) representing the mucus  gel grinding (D) representing the  mucus and solvent mixture (E) separating the mucus and solvent mixture  (E) filtration of the  mucus (G) representing the  centrifugation of the mucus (H)  purified  </a:t>
            </a:r>
            <a:endParaRPr lang="en-US" sz="1200" dirty="0"/>
          </a:p>
        </p:txBody>
      </p:sp>
    </p:spTree>
    <p:extLst>
      <p:ext uri="{BB962C8B-B14F-4D97-AF65-F5344CB8AC3E}">
        <p14:creationId xmlns:p14="http://schemas.microsoft.com/office/powerpoint/2010/main" val="796896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E072A18-E917-A56D-58F6-1B2BF0071A9E}"/>
              </a:ext>
            </a:extLst>
          </p:cNvPr>
          <p:cNvSpPr>
            <a:spLocks noGrp="1"/>
          </p:cNvSpPr>
          <p:nvPr>
            <p:ph type="title"/>
          </p:nvPr>
        </p:nvSpPr>
        <p:spPr>
          <a:xfrm>
            <a:off x="84842" y="-242363"/>
            <a:ext cx="10515600" cy="1325563"/>
          </a:xfrm>
        </p:spPr>
        <p:txBody>
          <a:bodyPr>
            <a:normAutofit fontScale="90000"/>
          </a:bodyPr>
          <a:lstStyle/>
          <a:p>
            <a:r>
              <a:rPr lang="en-US" sz="4800" b="1" dirty="0">
                <a:solidFill>
                  <a:srgbClr val="FFC000"/>
                </a:solidFill>
              </a:rPr>
              <a:t>Gas Chromatography–Mass Spectrometry</a:t>
            </a:r>
          </a:p>
        </p:txBody>
      </p:sp>
      <p:pic>
        <p:nvPicPr>
          <p:cNvPr id="5" name="Picture 4">
            <a:extLst>
              <a:ext uri="{FF2B5EF4-FFF2-40B4-BE49-F238E27FC236}">
                <a16:creationId xmlns:a16="http://schemas.microsoft.com/office/drawing/2014/main" id="{3940424C-20FE-0C7C-6D82-463091921629}"/>
              </a:ext>
            </a:extLst>
          </p:cNvPr>
          <p:cNvPicPr>
            <a:picLocks noChangeAspect="1"/>
          </p:cNvPicPr>
          <p:nvPr/>
        </p:nvPicPr>
        <p:blipFill>
          <a:blip r:embed="rId3"/>
          <a:srcRect t="6422" b="5762"/>
          <a:stretch>
            <a:fillRect/>
          </a:stretch>
        </p:blipFill>
        <p:spPr>
          <a:xfrm>
            <a:off x="0" y="1364529"/>
            <a:ext cx="6220401" cy="2064471"/>
          </a:xfrm>
          <a:prstGeom prst="rect">
            <a:avLst/>
          </a:prstGeom>
        </p:spPr>
      </p:pic>
      <p:graphicFrame>
        <p:nvGraphicFramePr>
          <p:cNvPr id="6" name="Table 5">
            <a:extLst>
              <a:ext uri="{FF2B5EF4-FFF2-40B4-BE49-F238E27FC236}">
                <a16:creationId xmlns:a16="http://schemas.microsoft.com/office/drawing/2014/main" id="{5BF0F7B5-66EE-303F-B32D-2A150F621F47}"/>
              </a:ext>
            </a:extLst>
          </p:cNvPr>
          <p:cNvGraphicFramePr>
            <a:graphicFrameLocks noGrp="1"/>
          </p:cNvGraphicFramePr>
          <p:nvPr>
            <p:extLst>
              <p:ext uri="{D42A27DB-BD31-4B8C-83A1-F6EECF244321}">
                <p14:modId xmlns:p14="http://schemas.microsoft.com/office/powerpoint/2010/main" val="2141328484"/>
              </p:ext>
            </p:extLst>
          </p:nvPr>
        </p:nvGraphicFramePr>
        <p:xfrm>
          <a:off x="6427792" y="1138287"/>
          <a:ext cx="5669940" cy="4223453"/>
        </p:xfrm>
        <a:graphic>
          <a:graphicData uri="http://schemas.openxmlformats.org/drawingml/2006/table">
            <a:tbl>
              <a:tblPr firstRow="1" firstCol="1" lastRow="1" lastCol="1" bandRow="1" bandCol="1">
                <a:tableStyleId>{5C22544A-7EE6-4342-B048-85BDC9FD1C3A}</a:tableStyleId>
              </a:tblPr>
              <a:tblGrid>
                <a:gridCol w="490509">
                  <a:extLst>
                    <a:ext uri="{9D8B030D-6E8A-4147-A177-3AD203B41FA5}">
                      <a16:colId xmlns:a16="http://schemas.microsoft.com/office/drawing/2014/main" val="1269588060"/>
                    </a:ext>
                  </a:extLst>
                </a:gridCol>
                <a:gridCol w="978285">
                  <a:extLst>
                    <a:ext uri="{9D8B030D-6E8A-4147-A177-3AD203B41FA5}">
                      <a16:colId xmlns:a16="http://schemas.microsoft.com/office/drawing/2014/main" val="1627858977"/>
                    </a:ext>
                  </a:extLst>
                </a:gridCol>
                <a:gridCol w="1797853">
                  <a:extLst>
                    <a:ext uri="{9D8B030D-6E8A-4147-A177-3AD203B41FA5}">
                      <a16:colId xmlns:a16="http://schemas.microsoft.com/office/drawing/2014/main" val="3391080139"/>
                    </a:ext>
                  </a:extLst>
                </a:gridCol>
                <a:gridCol w="922869">
                  <a:extLst>
                    <a:ext uri="{9D8B030D-6E8A-4147-A177-3AD203B41FA5}">
                      <a16:colId xmlns:a16="http://schemas.microsoft.com/office/drawing/2014/main" val="3191473947"/>
                    </a:ext>
                  </a:extLst>
                </a:gridCol>
                <a:gridCol w="931080">
                  <a:extLst>
                    <a:ext uri="{9D8B030D-6E8A-4147-A177-3AD203B41FA5}">
                      <a16:colId xmlns:a16="http://schemas.microsoft.com/office/drawing/2014/main" val="3676089142"/>
                    </a:ext>
                  </a:extLst>
                </a:gridCol>
                <a:gridCol w="549344">
                  <a:extLst>
                    <a:ext uri="{9D8B030D-6E8A-4147-A177-3AD203B41FA5}">
                      <a16:colId xmlns:a16="http://schemas.microsoft.com/office/drawing/2014/main" val="3483440036"/>
                    </a:ext>
                  </a:extLst>
                </a:gridCol>
              </a:tblGrid>
              <a:tr h="329987">
                <a:tc>
                  <a:txBody>
                    <a:bodyPr/>
                    <a:lstStyle/>
                    <a:p>
                      <a:pPr marL="7620" marR="635" algn="ctr">
                        <a:lnSpc>
                          <a:spcPts val="1405"/>
                        </a:lnSpc>
                        <a:spcBef>
                          <a:spcPts val="10"/>
                        </a:spcBef>
                        <a:buNone/>
                      </a:pPr>
                      <a:r>
                        <a:rPr lang="en-US" sz="800" spc="-25">
                          <a:effectLst/>
                        </a:rPr>
                        <a:t>S.N</a:t>
                      </a:r>
                      <a:endParaRPr lang="en-US" sz="700">
                        <a:effectLst/>
                      </a:endParaRPr>
                    </a:p>
                    <a:p>
                      <a:pPr marL="7620" marR="635" algn="ctr">
                        <a:spcBef>
                          <a:spcPts val="45"/>
                        </a:spcBef>
                        <a:buNone/>
                      </a:pPr>
                      <a:r>
                        <a:rPr lang="en-US" sz="800" spc="-50">
                          <a:effectLst/>
                        </a:rPr>
                        <a:t>o</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94615" marR="79375" indent="22860">
                        <a:lnSpc>
                          <a:spcPct val="102000"/>
                        </a:lnSpc>
                        <a:spcBef>
                          <a:spcPts val="10"/>
                        </a:spcBef>
                        <a:buNone/>
                      </a:pPr>
                      <a:r>
                        <a:rPr lang="en-US" sz="800" spc="-10">
                          <a:effectLst/>
                        </a:rPr>
                        <a:t>Retention </a:t>
                      </a:r>
                      <a:r>
                        <a:rPr lang="en-US" sz="800">
                          <a:effectLst/>
                        </a:rPr>
                        <a:t>time</a:t>
                      </a:r>
                      <a:r>
                        <a:rPr lang="en-US" sz="800" spc="-55">
                          <a:effectLst/>
                        </a:rPr>
                        <a:t> </a:t>
                      </a:r>
                      <a:r>
                        <a:rPr lang="en-US" sz="800" spc="-40">
                          <a:effectLst/>
                        </a:rPr>
                        <a:t>(min)</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8890" marR="0" algn="ctr">
                        <a:lnSpc>
                          <a:spcPts val="1405"/>
                        </a:lnSpc>
                        <a:spcBef>
                          <a:spcPts val="10"/>
                        </a:spcBef>
                        <a:buNone/>
                      </a:pPr>
                      <a:r>
                        <a:rPr lang="en-US" sz="800" spc="-10">
                          <a:effectLst/>
                        </a:rPr>
                        <a:t>Compounds</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46050" marR="635" indent="-74930">
                        <a:lnSpc>
                          <a:spcPct val="102000"/>
                        </a:lnSpc>
                        <a:spcBef>
                          <a:spcPts val="10"/>
                        </a:spcBef>
                        <a:buNone/>
                      </a:pPr>
                      <a:r>
                        <a:rPr lang="en-US" sz="800" spc="-10">
                          <a:effectLst/>
                        </a:rPr>
                        <a:t>Molecular formula</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270" marR="8255" algn="ctr">
                        <a:lnSpc>
                          <a:spcPts val="1405"/>
                        </a:lnSpc>
                        <a:spcBef>
                          <a:spcPts val="10"/>
                        </a:spcBef>
                        <a:buNone/>
                      </a:pPr>
                      <a:r>
                        <a:rPr lang="en-US" sz="800" spc="-10">
                          <a:effectLst/>
                        </a:rPr>
                        <a:t>Molecular</a:t>
                      </a:r>
                      <a:endParaRPr lang="en-US" sz="700">
                        <a:effectLst/>
                      </a:endParaRPr>
                    </a:p>
                    <a:p>
                      <a:pPr marL="175895" marR="182880" indent="-635" algn="ctr">
                        <a:lnSpc>
                          <a:spcPts val="1400"/>
                        </a:lnSpc>
                        <a:spcBef>
                          <a:spcPts val="20"/>
                        </a:spcBef>
                        <a:buNone/>
                      </a:pPr>
                      <a:r>
                        <a:rPr lang="en-US" sz="800" spc="-10">
                          <a:effectLst/>
                        </a:rPr>
                        <a:t>weight (g/mol)</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0" marR="12065" algn="ctr">
                        <a:lnSpc>
                          <a:spcPct val="102000"/>
                        </a:lnSpc>
                        <a:spcBef>
                          <a:spcPts val="10"/>
                        </a:spcBef>
                        <a:buNone/>
                      </a:pPr>
                      <a:r>
                        <a:rPr lang="en-US" sz="800" spc="-30">
                          <a:effectLst/>
                        </a:rPr>
                        <a:t>Peak </a:t>
                      </a:r>
                      <a:r>
                        <a:rPr lang="en-US" sz="800" spc="-20">
                          <a:effectLst/>
                        </a:rPr>
                        <a:t>area</a:t>
                      </a:r>
                      <a:endParaRPr lang="en-US" sz="700">
                        <a:effectLst/>
                      </a:endParaRPr>
                    </a:p>
                    <a:p>
                      <a:pPr marL="1905" marR="12065" algn="ctr">
                        <a:lnSpc>
                          <a:spcPts val="1345"/>
                        </a:lnSpc>
                        <a:spcBef>
                          <a:spcPts val="10"/>
                        </a:spcBef>
                        <a:buNone/>
                      </a:pPr>
                      <a:r>
                        <a:rPr lang="en-US" sz="800" spc="-50">
                          <a:effectLst/>
                        </a:rPr>
                        <a:t>%</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extLst>
                  <a:ext uri="{0D108BD9-81ED-4DB2-BD59-A6C34878D82A}">
                    <a16:rowId xmlns:a16="http://schemas.microsoft.com/office/drawing/2014/main" val="1241837910"/>
                  </a:ext>
                </a:extLst>
              </a:tr>
              <a:tr h="316584">
                <a:tc>
                  <a:txBody>
                    <a:bodyPr/>
                    <a:lstStyle/>
                    <a:p>
                      <a:pPr marL="7620" marR="0" algn="ctr">
                        <a:lnSpc>
                          <a:spcPts val="1405"/>
                        </a:lnSpc>
                        <a:spcBef>
                          <a:spcPts val="10"/>
                        </a:spcBef>
                        <a:buNone/>
                      </a:pPr>
                      <a:r>
                        <a:rPr lang="en-US" sz="800" spc="-50">
                          <a:effectLst/>
                        </a:rPr>
                        <a:t>1</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1430" marR="0" algn="ctr">
                        <a:spcBef>
                          <a:spcPts val="10"/>
                        </a:spcBef>
                        <a:buNone/>
                      </a:pPr>
                      <a:r>
                        <a:rPr lang="en-US" sz="800" spc="-10">
                          <a:effectLst/>
                        </a:rPr>
                        <a:t>4.518</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84455" marR="76200" algn="ctr">
                        <a:spcBef>
                          <a:spcPts val="10"/>
                        </a:spcBef>
                        <a:buNone/>
                      </a:pPr>
                      <a:r>
                        <a:rPr lang="en-US" sz="800" spc="-10">
                          <a:effectLst/>
                        </a:rPr>
                        <a:t>1,1'-</a:t>
                      </a:r>
                      <a:endParaRPr lang="en-US" sz="700">
                        <a:effectLst/>
                      </a:endParaRPr>
                    </a:p>
                    <a:p>
                      <a:pPr marL="84455" marR="76200" algn="ctr">
                        <a:lnSpc>
                          <a:spcPts val="1450"/>
                        </a:lnSpc>
                        <a:spcBef>
                          <a:spcPts val="50"/>
                        </a:spcBef>
                        <a:buNone/>
                      </a:pPr>
                      <a:r>
                        <a:rPr lang="en-US" sz="800" spc="-10">
                          <a:effectLst/>
                        </a:rPr>
                        <a:t>(Ethanediylidenediam ino)bis(5-amino-1H- tetrazole</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905" marR="3810" algn="ctr">
                        <a:spcBef>
                          <a:spcPts val="5"/>
                        </a:spcBef>
                        <a:buNone/>
                      </a:pPr>
                      <a:r>
                        <a:rPr lang="en-US" sz="800" spc="-10">
                          <a:effectLst/>
                        </a:rPr>
                        <a:t>C</a:t>
                      </a:r>
                      <a:r>
                        <a:rPr lang="en-US" sz="500" spc="-10">
                          <a:effectLst/>
                        </a:rPr>
                        <a:t>4</a:t>
                      </a:r>
                      <a:r>
                        <a:rPr lang="en-US" sz="800" spc="-10">
                          <a:effectLst/>
                        </a:rPr>
                        <a:t>H</a:t>
                      </a:r>
                      <a:r>
                        <a:rPr lang="en-US" sz="500" spc="-10">
                          <a:effectLst/>
                        </a:rPr>
                        <a:t>6</a:t>
                      </a:r>
                      <a:r>
                        <a:rPr lang="en-US" sz="800" spc="-10">
                          <a:effectLst/>
                        </a:rPr>
                        <a:t>N</a:t>
                      </a:r>
                      <a:r>
                        <a:rPr lang="en-US" sz="500" spc="-10">
                          <a:effectLst/>
                        </a:rPr>
                        <a:t>12</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0" marR="8255" algn="ctr">
                        <a:spcBef>
                          <a:spcPts val="10"/>
                        </a:spcBef>
                        <a:buNone/>
                      </a:pPr>
                      <a:r>
                        <a:rPr lang="en-US" sz="800" spc="-10">
                          <a:effectLst/>
                        </a:rPr>
                        <a:t>222.18</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905" marR="12065" algn="ctr">
                        <a:spcBef>
                          <a:spcPts val="10"/>
                        </a:spcBef>
                        <a:buNone/>
                      </a:pPr>
                      <a:r>
                        <a:rPr lang="en-US" sz="800" spc="-10">
                          <a:effectLst/>
                        </a:rPr>
                        <a:t>0.552</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extLst>
                  <a:ext uri="{0D108BD9-81ED-4DB2-BD59-A6C34878D82A}">
                    <a16:rowId xmlns:a16="http://schemas.microsoft.com/office/drawing/2014/main" val="1834873684"/>
                  </a:ext>
                </a:extLst>
              </a:tr>
              <a:tr h="109373">
                <a:tc>
                  <a:txBody>
                    <a:bodyPr/>
                    <a:lstStyle/>
                    <a:p>
                      <a:pPr marL="7620" marR="0" algn="ctr">
                        <a:lnSpc>
                          <a:spcPts val="1395"/>
                        </a:lnSpc>
                        <a:spcBef>
                          <a:spcPts val="10"/>
                        </a:spcBef>
                        <a:buNone/>
                      </a:pPr>
                      <a:r>
                        <a:rPr lang="en-US" sz="800" spc="-50">
                          <a:effectLst/>
                        </a:rPr>
                        <a:t>2</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1430" marR="0" algn="ctr">
                        <a:spcBef>
                          <a:spcPts val="10"/>
                        </a:spcBef>
                        <a:buNone/>
                      </a:pPr>
                      <a:r>
                        <a:rPr lang="en-US" sz="800" spc="-10">
                          <a:effectLst/>
                        </a:rPr>
                        <a:t>4.548</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8890" marR="0" algn="ctr">
                        <a:spcBef>
                          <a:spcPts val="10"/>
                        </a:spcBef>
                        <a:buNone/>
                      </a:pPr>
                      <a:r>
                        <a:rPr lang="en-US" sz="800" spc="-10">
                          <a:effectLst/>
                        </a:rPr>
                        <a:t>Deoxyspergualin</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340995" marR="635" indent="-222885">
                        <a:lnSpc>
                          <a:spcPts val="1490"/>
                        </a:lnSpc>
                        <a:spcBef>
                          <a:spcPts val="10"/>
                        </a:spcBef>
                        <a:buNone/>
                      </a:pPr>
                      <a:r>
                        <a:rPr lang="en-US" sz="800" spc="-10">
                          <a:effectLst/>
                        </a:rPr>
                        <a:t>C</a:t>
                      </a:r>
                      <a:r>
                        <a:rPr lang="en-US" sz="500" spc="-10">
                          <a:effectLst/>
                        </a:rPr>
                        <a:t>17</a:t>
                      </a:r>
                      <a:r>
                        <a:rPr lang="en-US" sz="800" spc="-10">
                          <a:effectLst/>
                        </a:rPr>
                        <a:t>H</a:t>
                      </a:r>
                      <a:r>
                        <a:rPr lang="en-US" sz="500" spc="-10">
                          <a:effectLst/>
                        </a:rPr>
                        <a:t>37</a:t>
                      </a:r>
                      <a:r>
                        <a:rPr lang="en-US" sz="800" spc="-10">
                          <a:effectLst/>
                        </a:rPr>
                        <a:t>N</a:t>
                      </a:r>
                      <a:r>
                        <a:rPr lang="en-US" sz="500" spc="-10">
                          <a:effectLst/>
                        </a:rPr>
                        <a:t>7</a:t>
                      </a:r>
                      <a:r>
                        <a:rPr lang="en-US" sz="500" spc="200">
                          <a:effectLst/>
                        </a:rPr>
                        <a:t> </a:t>
                      </a:r>
                      <a:r>
                        <a:rPr lang="en-US" sz="800" spc="-30">
                          <a:effectLst/>
                        </a:rPr>
                        <a:t>O</a:t>
                      </a:r>
                      <a:r>
                        <a:rPr lang="en-US" sz="500" spc="-30">
                          <a:effectLst/>
                        </a:rPr>
                        <a:t>3</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0" marR="8255" algn="ctr">
                        <a:spcBef>
                          <a:spcPts val="10"/>
                        </a:spcBef>
                        <a:buNone/>
                      </a:pPr>
                      <a:r>
                        <a:rPr lang="en-US" sz="800" spc="-10">
                          <a:effectLst/>
                        </a:rPr>
                        <a:t>387.5</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905" marR="12065" algn="ctr">
                        <a:spcBef>
                          <a:spcPts val="10"/>
                        </a:spcBef>
                        <a:buNone/>
                      </a:pPr>
                      <a:r>
                        <a:rPr lang="en-US" sz="800" spc="-10">
                          <a:effectLst/>
                        </a:rPr>
                        <a:t>0.552</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extLst>
                  <a:ext uri="{0D108BD9-81ED-4DB2-BD59-A6C34878D82A}">
                    <a16:rowId xmlns:a16="http://schemas.microsoft.com/office/drawing/2014/main" val="797654299"/>
                  </a:ext>
                </a:extLst>
              </a:tr>
              <a:tr h="222361">
                <a:tc>
                  <a:txBody>
                    <a:bodyPr/>
                    <a:lstStyle/>
                    <a:p>
                      <a:pPr marL="7620" marR="0" algn="ctr">
                        <a:lnSpc>
                          <a:spcPts val="1405"/>
                        </a:lnSpc>
                        <a:spcBef>
                          <a:spcPts val="10"/>
                        </a:spcBef>
                        <a:buNone/>
                      </a:pPr>
                      <a:r>
                        <a:rPr lang="en-US" sz="800" spc="-50">
                          <a:effectLst/>
                        </a:rPr>
                        <a:t>3</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1430" marR="0" algn="ctr">
                        <a:spcBef>
                          <a:spcPts val="5"/>
                        </a:spcBef>
                        <a:buNone/>
                      </a:pPr>
                      <a:r>
                        <a:rPr lang="en-US" sz="800" spc="-10">
                          <a:effectLst/>
                        </a:rPr>
                        <a:t>4.658</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6985" marR="0" algn="ctr">
                        <a:spcBef>
                          <a:spcPts val="5"/>
                        </a:spcBef>
                        <a:buNone/>
                      </a:pPr>
                      <a:r>
                        <a:rPr lang="en-US" sz="800">
                          <a:effectLst/>
                        </a:rPr>
                        <a:t>Dec-9-en-6-oxo-</a:t>
                      </a:r>
                      <a:r>
                        <a:rPr lang="en-US" sz="800" spc="-25">
                          <a:effectLst/>
                        </a:rPr>
                        <a:t>1-</a:t>
                      </a:r>
                      <a:endParaRPr lang="en-US" sz="700">
                        <a:effectLst/>
                      </a:endParaRPr>
                    </a:p>
                    <a:p>
                      <a:pPr marL="7620" marR="0" algn="ctr">
                        <a:lnSpc>
                          <a:spcPts val="1375"/>
                        </a:lnSpc>
                        <a:spcBef>
                          <a:spcPts val="95"/>
                        </a:spcBef>
                        <a:buNone/>
                      </a:pPr>
                      <a:r>
                        <a:rPr lang="en-US" sz="800" spc="-10">
                          <a:effectLst/>
                        </a:rPr>
                        <a:t>ylamide</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635" marR="3810" algn="ctr">
                        <a:lnSpc>
                          <a:spcPts val="1375"/>
                        </a:lnSpc>
                        <a:spcBef>
                          <a:spcPts val="10"/>
                        </a:spcBef>
                        <a:buNone/>
                      </a:pPr>
                      <a:r>
                        <a:rPr lang="en-US" sz="800" spc="-10">
                          <a:effectLst/>
                        </a:rPr>
                        <a:t>C</a:t>
                      </a:r>
                      <a:r>
                        <a:rPr lang="en-US" sz="500" spc="-10">
                          <a:effectLst/>
                        </a:rPr>
                        <a:t>10</a:t>
                      </a:r>
                      <a:r>
                        <a:rPr lang="en-US" sz="800" spc="-10">
                          <a:effectLst/>
                        </a:rPr>
                        <a:t>H</a:t>
                      </a:r>
                      <a:r>
                        <a:rPr lang="en-US" sz="500" spc="-10">
                          <a:effectLst/>
                        </a:rPr>
                        <a:t>17</a:t>
                      </a:r>
                      <a:r>
                        <a:rPr lang="en-US" sz="800" spc="-10">
                          <a:effectLst/>
                        </a:rPr>
                        <a:t>NO</a:t>
                      </a:r>
                      <a:endParaRPr lang="en-US" sz="700">
                        <a:effectLst/>
                      </a:endParaRPr>
                    </a:p>
                    <a:p>
                      <a:pPr marL="1905" marR="3810" algn="ctr">
                        <a:lnSpc>
                          <a:spcPts val="1500"/>
                        </a:lnSpc>
                        <a:spcBef>
                          <a:spcPts val="10"/>
                        </a:spcBef>
                        <a:buNone/>
                      </a:pPr>
                      <a:r>
                        <a:rPr lang="en-US" sz="800" spc="-50">
                          <a:effectLst/>
                        </a:rPr>
                        <a:t>2</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0" marR="8255" algn="ctr">
                        <a:spcBef>
                          <a:spcPts val="5"/>
                        </a:spcBef>
                        <a:buNone/>
                      </a:pPr>
                      <a:r>
                        <a:rPr lang="en-US" sz="800" spc="-10">
                          <a:effectLst/>
                        </a:rPr>
                        <a:t>183.247</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905" marR="12065" algn="ctr">
                        <a:spcBef>
                          <a:spcPts val="5"/>
                        </a:spcBef>
                        <a:buNone/>
                      </a:pPr>
                      <a:r>
                        <a:rPr lang="en-US" sz="800" spc="-10">
                          <a:effectLst/>
                        </a:rPr>
                        <a:t>9.714</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extLst>
                  <a:ext uri="{0D108BD9-81ED-4DB2-BD59-A6C34878D82A}">
                    <a16:rowId xmlns:a16="http://schemas.microsoft.com/office/drawing/2014/main" val="3321040150"/>
                  </a:ext>
                </a:extLst>
              </a:tr>
              <a:tr h="153668">
                <a:tc>
                  <a:txBody>
                    <a:bodyPr/>
                    <a:lstStyle/>
                    <a:p>
                      <a:pPr marL="7620" marR="0" algn="ctr">
                        <a:lnSpc>
                          <a:spcPts val="1405"/>
                        </a:lnSpc>
                        <a:spcBef>
                          <a:spcPts val="10"/>
                        </a:spcBef>
                        <a:buNone/>
                      </a:pPr>
                      <a:r>
                        <a:rPr lang="en-US" sz="800" spc="-50">
                          <a:effectLst/>
                        </a:rPr>
                        <a:t>4</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1430" marR="0" algn="ctr">
                        <a:spcBef>
                          <a:spcPts val="10"/>
                        </a:spcBef>
                        <a:buNone/>
                      </a:pPr>
                      <a:r>
                        <a:rPr lang="en-US" sz="800" spc="-10">
                          <a:effectLst/>
                        </a:rPr>
                        <a:t>28.239</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6985" marR="0" algn="ctr">
                        <a:spcBef>
                          <a:spcPts val="10"/>
                        </a:spcBef>
                        <a:buNone/>
                      </a:pPr>
                      <a:r>
                        <a:rPr lang="en-US" sz="800">
                          <a:effectLst/>
                        </a:rPr>
                        <a:t>5-</a:t>
                      </a:r>
                      <a:r>
                        <a:rPr lang="en-US" sz="800" spc="-10">
                          <a:effectLst/>
                        </a:rPr>
                        <a:t>Fluorotryptophan</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340995" marR="77470" indent="-265430">
                        <a:lnSpc>
                          <a:spcPts val="1490"/>
                        </a:lnSpc>
                        <a:spcBef>
                          <a:spcPts val="10"/>
                        </a:spcBef>
                        <a:buNone/>
                      </a:pPr>
                      <a:r>
                        <a:rPr lang="en-US" sz="800" spc="-10">
                          <a:effectLst/>
                        </a:rPr>
                        <a:t>C</a:t>
                      </a:r>
                      <a:r>
                        <a:rPr lang="en-US" sz="500" spc="-10">
                          <a:effectLst/>
                        </a:rPr>
                        <a:t>11</a:t>
                      </a:r>
                      <a:r>
                        <a:rPr lang="en-US" sz="800" spc="-10">
                          <a:effectLst/>
                        </a:rPr>
                        <a:t>H</a:t>
                      </a:r>
                      <a:r>
                        <a:rPr lang="en-US" sz="500" spc="-10">
                          <a:effectLst/>
                        </a:rPr>
                        <a:t>11</a:t>
                      </a:r>
                      <a:r>
                        <a:rPr lang="en-US" sz="800" spc="-10">
                          <a:effectLst/>
                        </a:rPr>
                        <a:t>FN</a:t>
                      </a:r>
                      <a:r>
                        <a:rPr lang="en-US" sz="500" spc="-10">
                          <a:effectLst/>
                        </a:rPr>
                        <a:t>2</a:t>
                      </a:r>
                      <a:r>
                        <a:rPr lang="en-US" sz="500" spc="200">
                          <a:effectLst/>
                        </a:rPr>
                        <a:t> </a:t>
                      </a:r>
                      <a:r>
                        <a:rPr lang="en-US" sz="800" spc="-30">
                          <a:effectLst/>
                        </a:rPr>
                        <a:t>O</a:t>
                      </a:r>
                      <a:r>
                        <a:rPr lang="en-US" sz="500" spc="-30">
                          <a:effectLst/>
                        </a:rPr>
                        <a:t>2</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0" marR="8255" algn="ctr">
                        <a:spcBef>
                          <a:spcPts val="10"/>
                        </a:spcBef>
                        <a:buNone/>
                      </a:pPr>
                      <a:r>
                        <a:rPr lang="en-US" sz="800" spc="-10">
                          <a:effectLst/>
                        </a:rPr>
                        <a:t>222.22</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905" marR="12065" algn="ctr">
                        <a:spcBef>
                          <a:spcPts val="10"/>
                        </a:spcBef>
                        <a:buNone/>
                      </a:pPr>
                      <a:r>
                        <a:rPr lang="en-US" sz="800" spc="-10">
                          <a:effectLst/>
                        </a:rPr>
                        <a:t>2.921</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extLst>
                  <a:ext uri="{0D108BD9-81ED-4DB2-BD59-A6C34878D82A}">
                    <a16:rowId xmlns:a16="http://schemas.microsoft.com/office/drawing/2014/main" val="3320122955"/>
                  </a:ext>
                </a:extLst>
              </a:tr>
              <a:tr h="394563">
                <a:tc>
                  <a:txBody>
                    <a:bodyPr/>
                    <a:lstStyle/>
                    <a:p>
                      <a:pPr marL="7620" marR="0" algn="ctr">
                        <a:lnSpc>
                          <a:spcPts val="1395"/>
                        </a:lnSpc>
                        <a:spcBef>
                          <a:spcPts val="10"/>
                        </a:spcBef>
                        <a:buNone/>
                      </a:pPr>
                      <a:r>
                        <a:rPr lang="en-US" sz="800" spc="-50">
                          <a:effectLst/>
                        </a:rPr>
                        <a:t>5</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1430" marR="0" algn="ctr">
                        <a:spcBef>
                          <a:spcPts val="10"/>
                        </a:spcBef>
                        <a:buNone/>
                      </a:pPr>
                      <a:r>
                        <a:rPr lang="en-US" sz="800" spc="-10">
                          <a:effectLst/>
                        </a:rPr>
                        <a:t>38.144</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84455" marR="76200" algn="ctr">
                        <a:spcBef>
                          <a:spcPts val="10"/>
                        </a:spcBef>
                        <a:buNone/>
                      </a:pPr>
                      <a:r>
                        <a:rPr lang="en-US" sz="800">
                          <a:effectLst/>
                        </a:rPr>
                        <a:t>Benzenemethanol,</a:t>
                      </a:r>
                      <a:r>
                        <a:rPr lang="en-US" sz="800" spc="280">
                          <a:effectLst/>
                        </a:rPr>
                        <a:t> </a:t>
                      </a:r>
                      <a:r>
                        <a:rPr lang="en-US" sz="800" spc="-25">
                          <a:effectLst/>
                        </a:rPr>
                        <a:t>4-</a:t>
                      </a:r>
                      <a:endParaRPr lang="en-US" sz="700">
                        <a:effectLst/>
                      </a:endParaRPr>
                    </a:p>
                    <a:p>
                      <a:pPr marL="5080" marR="0" algn="ctr">
                        <a:spcBef>
                          <a:spcPts val="80"/>
                        </a:spcBef>
                        <a:buNone/>
                      </a:pPr>
                      <a:r>
                        <a:rPr lang="en-US" sz="800" spc="-20">
                          <a:effectLst/>
                        </a:rPr>
                        <a:t>[(1-</a:t>
                      </a:r>
                      <a:endParaRPr lang="en-US" sz="700">
                        <a:effectLst/>
                      </a:endParaRPr>
                    </a:p>
                    <a:p>
                      <a:pPr marL="86360" marR="78740" algn="ctr">
                        <a:lnSpc>
                          <a:spcPts val="1500"/>
                        </a:lnSpc>
                        <a:spcBef>
                          <a:spcPts val="10"/>
                        </a:spcBef>
                        <a:buNone/>
                      </a:pPr>
                      <a:r>
                        <a:rPr lang="en-US" sz="800" spc="-10">
                          <a:effectLst/>
                        </a:rPr>
                        <a:t>ethylpropyl)amino]-2- methyl-3,5-dinitro-</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340995" marR="635" indent="-222885">
                        <a:lnSpc>
                          <a:spcPct val="105000"/>
                        </a:lnSpc>
                        <a:spcBef>
                          <a:spcPts val="5"/>
                        </a:spcBef>
                        <a:buNone/>
                      </a:pPr>
                      <a:r>
                        <a:rPr lang="en-US" sz="800" spc="-10">
                          <a:effectLst/>
                        </a:rPr>
                        <a:t>C</a:t>
                      </a:r>
                      <a:r>
                        <a:rPr lang="en-US" sz="500" spc="-10">
                          <a:effectLst/>
                        </a:rPr>
                        <a:t>13</a:t>
                      </a:r>
                      <a:r>
                        <a:rPr lang="en-US" sz="800" spc="-10">
                          <a:effectLst/>
                        </a:rPr>
                        <a:t>H</a:t>
                      </a:r>
                      <a:r>
                        <a:rPr lang="en-US" sz="500" spc="-10">
                          <a:effectLst/>
                        </a:rPr>
                        <a:t>19</a:t>
                      </a:r>
                      <a:r>
                        <a:rPr lang="en-US" sz="800" spc="-10">
                          <a:effectLst/>
                        </a:rPr>
                        <a:t>N</a:t>
                      </a:r>
                      <a:r>
                        <a:rPr lang="en-US" sz="500" spc="-10">
                          <a:effectLst/>
                        </a:rPr>
                        <a:t>3</a:t>
                      </a:r>
                      <a:r>
                        <a:rPr lang="en-US" sz="500" spc="200">
                          <a:effectLst/>
                        </a:rPr>
                        <a:t> </a:t>
                      </a:r>
                      <a:r>
                        <a:rPr lang="en-US" sz="800" spc="-30">
                          <a:effectLst/>
                        </a:rPr>
                        <a:t>O</a:t>
                      </a:r>
                      <a:r>
                        <a:rPr lang="en-US" sz="500" spc="-30">
                          <a:effectLst/>
                        </a:rPr>
                        <a:t>5</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0" marR="8255" algn="ctr">
                        <a:spcBef>
                          <a:spcPts val="10"/>
                        </a:spcBef>
                        <a:buNone/>
                      </a:pPr>
                      <a:r>
                        <a:rPr lang="en-US" sz="800" spc="-10">
                          <a:effectLst/>
                        </a:rPr>
                        <a:t>297.31</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905" marR="12065" algn="ctr">
                        <a:spcBef>
                          <a:spcPts val="10"/>
                        </a:spcBef>
                        <a:buNone/>
                      </a:pPr>
                      <a:r>
                        <a:rPr lang="en-US" sz="800" spc="-10">
                          <a:effectLst/>
                        </a:rPr>
                        <a:t>0.267</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extLst>
                  <a:ext uri="{0D108BD9-81ED-4DB2-BD59-A6C34878D82A}">
                    <a16:rowId xmlns:a16="http://schemas.microsoft.com/office/drawing/2014/main" val="4011283384"/>
                  </a:ext>
                </a:extLst>
              </a:tr>
              <a:tr h="192347">
                <a:tc>
                  <a:txBody>
                    <a:bodyPr/>
                    <a:lstStyle/>
                    <a:p>
                      <a:pPr marL="7620" marR="0" algn="ctr">
                        <a:lnSpc>
                          <a:spcPts val="1405"/>
                        </a:lnSpc>
                        <a:spcBef>
                          <a:spcPts val="10"/>
                        </a:spcBef>
                        <a:buNone/>
                      </a:pPr>
                      <a:r>
                        <a:rPr lang="en-US" sz="800" spc="-50">
                          <a:effectLst/>
                        </a:rPr>
                        <a:t>6</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1430" marR="0" algn="ctr">
                        <a:spcBef>
                          <a:spcPts val="10"/>
                        </a:spcBef>
                        <a:buNone/>
                      </a:pPr>
                      <a:r>
                        <a:rPr lang="en-US" sz="800" spc="-10">
                          <a:effectLst/>
                        </a:rPr>
                        <a:t>40.355</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8890" marR="0" algn="ctr">
                        <a:spcBef>
                          <a:spcPts val="10"/>
                        </a:spcBef>
                        <a:buNone/>
                      </a:pPr>
                      <a:r>
                        <a:rPr lang="en-US" sz="800" spc="-10" dirty="0" err="1">
                          <a:effectLst/>
                        </a:rPr>
                        <a:t>Carnegine</a:t>
                      </a:r>
                      <a:endParaRPr lang="en-US" sz="700" dirty="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635" marR="3810" algn="ctr">
                        <a:spcBef>
                          <a:spcPts val="5"/>
                        </a:spcBef>
                        <a:buNone/>
                      </a:pPr>
                      <a:r>
                        <a:rPr lang="en-US" sz="800" spc="-10">
                          <a:effectLst/>
                        </a:rPr>
                        <a:t>C</a:t>
                      </a:r>
                      <a:r>
                        <a:rPr lang="en-US" sz="500" spc="-10">
                          <a:effectLst/>
                        </a:rPr>
                        <a:t>13</a:t>
                      </a:r>
                      <a:r>
                        <a:rPr lang="en-US" sz="800" spc="-10">
                          <a:effectLst/>
                        </a:rPr>
                        <a:t>H</a:t>
                      </a:r>
                      <a:r>
                        <a:rPr lang="en-US" sz="500" spc="-10">
                          <a:effectLst/>
                        </a:rPr>
                        <a:t>19</a:t>
                      </a:r>
                      <a:r>
                        <a:rPr lang="en-US" sz="800" spc="-10">
                          <a:effectLst/>
                        </a:rPr>
                        <a:t>NO</a:t>
                      </a:r>
                      <a:endParaRPr lang="en-US" sz="700">
                        <a:effectLst/>
                      </a:endParaRPr>
                    </a:p>
                    <a:p>
                      <a:pPr marL="0" marR="3810" algn="ctr">
                        <a:lnSpc>
                          <a:spcPts val="910"/>
                        </a:lnSpc>
                        <a:spcBef>
                          <a:spcPts val="550"/>
                        </a:spcBef>
                        <a:buNone/>
                      </a:pPr>
                      <a:r>
                        <a:rPr lang="en-US" sz="500" spc="-50">
                          <a:effectLst/>
                        </a:rPr>
                        <a:t>2</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0" marR="8255" algn="ctr">
                        <a:spcBef>
                          <a:spcPts val="10"/>
                        </a:spcBef>
                        <a:buNone/>
                      </a:pPr>
                      <a:r>
                        <a:rPr lang="en-US" sz="800" spc="-10">
                          <a:effectLst/>
                        </a:rPr>
                        <a:t>221.29</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905" marR="12065" algn="ctr">
                        <a:spcBef>
                          <a:spcPts val="10"/>
                        </a:spcBef>
                        <a:buNone/>
                      </a:pPr>
                      <a:r>
                        <a:rPr lang="en-US" sz="800" spc="-10">
                          <a:effectLst/>
                        </a:rPr>
                        <a:t>0.340</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extLst>
                  <a:ext uri="{0D108BD9-81ED-4DB2-BD59-A6C34878D82A}">
                    <a16:rowId xmlns:a16="http://schemas.microsoft.com/office/drawing/2014/main" val="91033661"/>
                  </a:ext>
                </a:extLst>
              </a:tr>
              <a:tr h="679915">
                <a:tc>
                  <a:txBody>
                    <a:bodyPr/>
                    <a:lstStyle/>
                    <a:p>
                      <a:pPr marL="7620" marR="0" algn="ctr">
                        <a:lnSpc>
                          <a:spcPts val="1395"/>
                        </a:lnSpc>
                        <a:spcBef>
                          <a:spcPts val="10"/>
                        </a:spcBef>
                        <a:buNone/>
                      </a:pPr>
                      <a:r>
                        <a:rPr lang="en-US" sz="800" spc="-50">
                          <a:effectLst/>
                        </a:rPr>
                        <a:t>7</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1430" marR="0" algn="ctr">
                        <a:spcBef>
                          <a:spcPts val="10"/>
                        </a:spcBef>
                        <a:buNone/>
                      </a:pPr>
                      <a:r>
                        <a:rPr lang="en-US" sz="800" spc="-10">
                          <a:effectLst/>
                        </a:rPr>
                        <a:t>40.65</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6985" marR="0" algn="ctr">
                        <a:spcBef>
                          <a:spcPts val="10"/>
                        </a:spcBef>
                        <a:buNone/>
                      </a:pPr>
                      <a:r>
                        <a:rPr lang="en-US" sz="800" spc="-25">
                          <a:effectLst/>
                        </a:rPr>
                        <a:t>1H-</a:t>
                      </a:r>
                      <a:endParaRPr lang="en-US" sz="700">
                        <a:effectLst/>
                      </a:endParaRPr>
                    </a:p>
                    <a:p>
                      <a:pPr marL="81280" marR="71120" indent="-3810" algn="ctr">
                        <a:lnSpc>
                          <a:spcPct val="105000"/>
                        </a:lnSpc>
                        <a:spcBef>
                          <a:spcPts val="80"/>
                        </a:spcBef>
                        <a:buNone/>
                      </a:pPr>
                      <a:r>
                        <a:rPr lang="en-US" sz="800" spc="-10">
                          <a:effectLst/>
                        </a:rPr>
                        <a:t>Cyclopenta[a]cyclopr opa[e]cyclodecen-11- one,5,6-bis(acetyloxy)- 4-[(acetyloxy)methyl]- 5a-hydroxy-1,1,7,9- tetramethyl-</a:t>
                      </a:r>
                      <a:r>
                        <a:rPr lang="en-US" sz="800" spc="200">
                          <a:effectLst/>
                        </a:rPr>
                        <a:t> </a:t>
                      </a:r>
                      <a:r>
                        <a:rPr lang="en-US" sz="800">
                          <a:effectLst/>
                        </a:rPr>
                        <a:t>octahydro, [1aR- </a:t>
                      </a:r>
                      <a:r>
                        <a:rPr lang="en-US" sz="800" spc="-10">
                          <a:effectLst/>
                        </a:rPr>
                        <a:t>(1aα,2α,5α,5aα,6α,8aα</a:t>
                      </a:r>
                      <a:endParaRPr lang="en-US" sz="700">
                        <a:effectLst/>
                      </a:endParaRPr>
                    </a:p>
                    <a:p>
                      <a:pPr marL="84455" marR="76200" algn="ctr">
                        <a:lnSpc>
                          <a:spcPts val="1375"/>
                        </a:lnSpc>
                        <a:spcBef>
                          <a:spcPts val="10"/>
                        </a:spcBef>
                        <a:buNone/>
                      </a:pPr>
                      <a:r>
                        <a:rPr lang="en-US" sz="800" spc="-10">
                          <a:effectLst/>
                        </a:rPr>
                        <a:t>,9α,10aα)</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0" marR="3810" algn="ctr">
                        <a:spcBef>
                          <a:spcPts val="5"/>
                        </a:spcBef>
                        <a:buNone/>
                      </a:pPr>
                      <a:r>
                        <a:rPr lang="en-US" sz="800" spc="-10">
                          <a:effectLst/>
                        </a:rPr>
                        <a:t>C</a:t>
                      </a:r>
                      <a:r>
                        <a:rPr lang="en-US" sz="500" spc="-10">
                          <a:effectLst/>
                        </a:rPr>
                        <a:t>26</a:t>
                      </a:r>
                      <a:r>
                        <a:rPr lang="en-US" sz="800" spc="-10">
                          <a:effectLst/>
                        </a:rPr>
                        <a:t>H</a:t>
                      </a:r>
                      <a:r>
                        <a:rPr lang="en-US" sz="500" spc="-10">
                          <a:effectLst/>
                        </a:rPr>
                        <a:t>34</a:t>
                      </a:r>
                      <a:r>
                        <a:rPr lang="en-US" sz="800" spc="-10">
                          <a:effectLst/>
                        </a:rPr>
                        <a:t>O</a:t>
                      </a:r>
                      <a:r>
                        <a:rPr lang="en-US" sz="500" spc="-10">
                          <a:effectLst/>
                        </a:rPr>
                        <a:t>8</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0" marR="8255" algn="ctr">
                        <a:spcBef>
                          <a:spcPts val="10"/>
                        </a:spcBef>
                        <a:buNone/>
                      </a:pPr>
                      <a:r>
                        <a:rPr lang="en-US" sz="800" spc="-10" dirty="0">
                          <a:effectLst/>
                        </a:rPr>
                        <a:t>474.5</a:t>
                      </a:r>
                      <a:endParaRPr lang="en-US" sz="700" dirty="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905" marR="12065" algn="ctr">
                        <a:spcBef>
                          <a:spcPts val="10"/>
                        </a:spcBef>
                        <a:buNone/>
                      </a:pPr>
                      <a:r>
                        <a:rPr lang="en-US" sz="800" spc="-10" dirty="0">
                          <a:effectLst/>
                        </a:rPr>
                        <a:t>0.436</a:t>
                      </a:r>
                      <a:endParaRPr lang="en-US" sz="700" dirty="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extLst>
                  <a:ext uri="{0D108BD9-81ED-4DB2-BD59-A6C34878D82A}">
                    <a16:rowId xmlns:a16="http://schemas.microsoft.com/office/drawing/2014/main" val="3966448028"/>
                  </a:ext>
                </a:extLst>
              </a:tr>
              <a:tr h="152018">
                <a:tc>
                  <a:txBody>
                    <a:bodyPr/>
                    <a:lstStyle/>
                    <a:p>
                      <a:pPr marL="7620" marR="0" algn="ctr">
                        <a:lnSpc>
                          <a:spcPts val="1405"/>
                        </a:lnSpc>
                        <a:spcBef>
                          <a:spcPts val="10"/>
                        </a:spcBef>
                        <a:buNone/>
                      </a:pPr>
                      <a:r>
                        <a:rPr lang="en-US" sz="800" spc="-50">
                          <a:effectLst/>
                        </a:rPr>
                        <a:t>8</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1430" marR="0" algn="ctr">
                        <a:spcBef>
                          <a:spcPts val="20"/>
                        </a:spcBef>
                        <a:buNone/>
                      </a:pPr>
                      <a:r>
                        <a:rPr lang="en-US" sz="800" spc="-10">
                          <a:effectLst/>
                        </a:rPr>
                        <a:t>43.551</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84455" marR="76200" algn="ctr">
                        <a:spcBef>
                          <a:spcPts val="20"/>
                        </a:spcBef>
                        <a:buNone/>
                      </a:pPr>
                      <a:r>
                        <a:rPr lang="en-US" sz="800">
                          <a:effectLst/>
                        </a:rPr>
                        <a:t>Calein</a:t>
                      </a:r>
                      <a:r>
                        <a:rPr lang="en-US" sz="800" spc="55">
                          <a:effectLst/>
                        </a:rPr>
                        <a:t> </a:t>
                      </a:r>
                      <a:r>
                        <a:rPr lang="en-US" sz="800" spc="-50">
                          <a:effectLst/>
                        </a:rPr>
                        <a:t>C</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0" marR="0">
                        <a:spcBef>
                          <a:spcPts val="570"/>
                        </a:spcBef>
                        <a:buNone/>
                      </a:pPr>
                      <a:r>
                        <a:rPr lang="en-US" sz="500">
                          <a:effectLst/>
                        </a:rPr>
                        <a:t> </a:t>
                      </a:r>
                      <a:endParaRPr lang="en-US" sz="700">
                        <a:effectLst/>
                      </a:endParaRPr>
                    </a:p>
                    <a:p>
                      <a:pPr marL="0" marR="3810" algn="ctr">
                        <a:lnSpc>
                          <a:spcPts val="1380"/>
                        </a:lnSpc>
                        <a:spcBef>
                          <a:spcPts val="10"/>
                        </a:spcBef>
                        <a:buNone/>
                      </a:pPr>
                      <a:r>
                        <a:rPr lang="en-US" sz="800" spc="-10">
                          <a:effectLst/>
                        </a:rPr>
                        <a:t>C</a:t>
                      </a:r>
                      <a:r>
                        <a:rPr lang="en-US" sz="500" spc="-10">
                          <a:effectLst/>
                        </a:rPr>
                        <a:t>22</a:t>
                      </a:r>
                      <a:r>
                        <a:rPr lang="en-US" sz="800" spc="-10">
                          <a:effectLst/>
                        </a:rPr>
                        <a:t>H</a:t>
                      </a:r>
                      <a:r>
                        <a:rPr lang="en-US" sz="500" spc="-10">
                          <a:effectLst/>
                        </a:rPr>
                        <a:t>28</a:t>
                      </a:r>
                      <a:r>
                        <a:rPr lang="en-US" sz="800" spc="-10">
                          <a:effectLst/>
                        </a:rPr>
                        <a:t>O</a:t>
                      </a:r>
                      <a:r>
                        <a:rPr lang="en-US" sz="500" spc="-10">
                          <a:effectLst/>
                        </a:rPr>
                        <a:t>8</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0" marR="8255" algn="ctr">
                        <a:spcBef>
                          <a:spcPts val="20"/>
                        </a:spcBef>
                        <a:buNone/>
                      </a:pPr>
                      <a:r>
                        <a:rPr lang="en-US" sz="800" spc="-10">
                          <a:effectLst/>
                        </a:rPr>
                        <a:t>420.5</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905" marR="12065" algn="ctr">
                        <a:spcBef>
                          <a:spcPts val="20"/>
                        </a:spcBef>
                        <a:buNone/>
                      </a:pPr>
                      <a:r>
                        <a:rPr lang="en-US" sz="800" spc="-10">
                          <a:effectLst/>
                        </a:rPr>
                        <a:t>1.113</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extLst>
                  <a:ext uri="{0D108BD9-81ED-4DB2-BD59-A6C34878D82A}">
                    <a16:rowId xmlns:a16="http://schemas.microsoft.com/office/drawing/2014/main" val="603461414"/>
                  </a:ext>
                </a:extLst>
              </a:tr>
              <a:tr h="194743">
                <a:tc>
                  <a:txBody>
                    <a:bodyPr/>
                    <a:lstStyle/>
                    <a:p>
                      <a:pPr marL="7620" marR="0" algn="ctr">
                        <a:lnSpc>
                          <a:spcPts val="1405"/>
                        </a:lnSpc>
                        <a:spcBef>
                          <a:spcPts val="10"/>
                        </a:spcBef>
                        <a:buNone/>
                      </a:pPr>
                      <a:r>
                        <a:rPr lang="en-US" sz="800" spc="-50">
                          <a:effectLst/>
                        </a:rPr>
                        <a:t>9</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1430" marR="0" algn="ctr">
                        <a:spcBef>
                          <a:spcPts val="10"/>
                        </a:spcBef>
                        <a:buNone/>
                      </a:pPr>
                      <a:r>
                        <a:rPr lang="en-US" sz="800" spc="-10">
                          <a:effectLst/>
                        </a:rPr>
                        <a:t>44.377</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5715" marR="0" algn="ctr">
                        <a:spcBef>
                          <a:spcPts val="10"/>
                        </a:spcBef>
                        <a:buNone/>
                      </a:pPr>
                      <a:r>
                        <a:rPr lang="en-US" sz="800">
                          <a:effectLst/>
                        </a:rPr>
                        <a:t>Hexanal,</a:t>
                      </a:r>
                      <a:r>
                        <a:rPr lang="en-US" sz="800" spc="100">
                          <a:effectLst/>
                        </a:rPr>
                        <a:t> </a:t>
                      </a:r>
                      <a:r>
                        <a:rPr lang="en-US" sz="800" spc="-20">
                          <a:effectLst/>
                        </a:rPr>
                        <a:t>(2,4-</a:t>
                      </a:r>
                      <a:endParaRPr lang="en-US" sz="700">
                        <a:effectLst/>
                      </a:endParaRPr>
                    </a:p>
                    <a:p>
                      <a:pPr marL="106045" marR="95885" algn="ctr">
                        <a:lnSpc>
                          <a:spcPts val="1450"/>
                        </a:lnSpc>
                        <a:spcBef>
                          <a:spcPts val="50"/>
                        </a:spcBef>
                        <a:buNone/>
                      </a:pPr>
                      <a:r>
                        <a:rPr lang="en-US" sz="800" spc="-10">
                          <a:effectLst/>
                        </a:rPr>
                        <a:t>dinitrophenyl)hydraz </a:t>
                      </a:r>
                      <a:r>
                        <a:rPr lang="en-US" sz="800" spc="-20">
                          <a:effectLst/>
                        </a:rPr>
                        <a:t>one</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340995" marR="635" indent="-222885">
                        <a:lnSpc>
                          <a:spcPct val="105000"/>
                        </a:lnSpc>
                        <a:spcBef>
                          <a:spcPts val="5"/>
                        </a:spcBef>
                        <a:buNone/>
                      </a:pPr>
                      <a:r>
                        <a:rPr lang="en-US" sz="800" spc="-10">
                          <a:effectLst/>
                        </a:rPr>
                        <a:t>C</a:t>
                      </a:r>
                      <a:r>
                        <a:rPr lang="en-US" sz="500" spc="-10">
                          <a:effectLst/>
                        </a:rPr>
                        <a:t>12</a:t>
                      </a:r>
                      <a:r>
                        <a:rPr lang="en-US" sz="800" spc="-10">
                          <a:effectLst/>
                        </a:rPr>
                        <a:t>H</a:t>
                      </a:r>
                      <a:r>
                        <a:rPr lang="en-US" sz="500" spc="-10">
                          <a:effectLst/>
                        </a:rPr>
                        <a:t>16</a:t>
                      </a:r>
                      <a:r>
                        <a:rPr lang="en-US" sz="800" spc="-10">
                          <a:effectLst/>
                        </a:rPr>
                        <a:t>N</a:t>
                      </a:r>
                      <a:r>
                        <a:rPr lang="en-US" sz="500" spc="-10">
                          <a:effectLst/>
                        </a:rPr>
                        <a:t>4</a:t>
                      </a:r>
                      <a:r>
                        <a:rPr lang="en-US" sz="500" spc="200">
                          <a:effectLst/>
                        </a:rPr>
                        <a:t> </a:t>
                      </a:r>
                      <a:r>
                        <a:rPr lang="en-US" sz="800" spc="-30">
                          <a:effectLst/>
                        </a:rPr>
                        <a:t>O</a:t>
                      </a:r>
                      <a:r>
                        <a:rPr lang="en-US" sz="500" spc="-30">
                          <a:effectLst/>
                        </a:rPr>
                        <a:t>4</a:t>
                      </a:r>
                      <a:endParaRPr lang="en-US" sz="70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0" marR="8255" algn="ctr">
                        <a:spcBef>
                          <a:spcPts val="10"/>
                        </a:spcBef>
                        <a:buNone/>
                      </a:pPr>
                      <a:r>
                        <a:rPr lang="en-US" sz="800" spc="-10" dirty="0">
                          <a:effectLst/>
                        </a:rPr>
                        <a:t>280.28</a:t>
                      </a:r>
                      <a:endParaRPr lang="en-US" sz="700" dirty="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tc>
                  <a:txBody>
                    <a:bodyPr/>
                    <a:lstStyle/>
                    <a:p>
                      <a:pPr marL="1905" marR="12065" algn="ctr">
                        <a:spcBef>
                          <a:spcPts val="10"/>
                        </a:spcBef>
                        <a:buNone/>
                      </a:pPr>
                      <a:r>
                        <a:rPr lang="en-US" sz="800" spc="-10" dirty="0">
                          <a:effectLst/>
                        </a:rPr>
                        <a:t>0.311</a:t>
                      </a:r>
                      <a:endParaRPr lang="en-US" sz="700" dirty="0">
                        <a:effectLst/>
                        <a:latin typeface="Cambria" panose="02040503050406030204" pitchFamily="18" charset="0"/>
                        <a:ea typeface="Cambria" panose="02040503050406030204" pitchFamily="18" charset="0"/>
                        <a:cs typeface="Cambria" panose="02040503050406030204" pitchFamily="18" charset="0"/>
                      </a:endParaRPr>
                    </a:p>
                  </a:txBody>
                  <a:tcPr marL="0" marR="0" marT="0" marB="0"/>
                </a:tc>
                <a:extLst>
                  <a:ext uri="{0D108BD9-81ED-4DB2-BD59-A6C34878D82A}">
                    <a16:rowId xmlns:a16="http://schemas.microsoft.com/office/drawing/2014/main" val="2384215534"/>
                  </a:ext>
                </a:extLst>
              </a:tr>
            </a:tbl>
          </a:graphicData>
        </a:graphic>
      </p:graphicFrame>
      <p:sp>
        <p:nvSpPr>
          <p:cNvPr id="8" name="TextBox 7">
            <a:extLst>
              <a:ext uri="{FF2B5EF4-FFF2-40B4-BE49-F238E27FC236}">
                <a16:creationId xmlns:a16="http://schemas.microsoft.com/office/drawing/2014/main" id="{3CC14CFD-C619-9CE6-64F5-82165A306A7F}"/>
              </a:ext>
            </a:extLst>
          </p:cNvPr>
          <p:cNvSpPr txBox="1"/>
          <p:nvPr/>
        </p:nvSpPr>
        <p:spPr>
          <a:xfrm>
            <a:off x="6375017" y="5361740"/>
            <a:ext cx="5816983" cy="461665"/>
          </a:xfrm>
          <a:prstGeom prst="rect">
            <a:avLst/>
          </a:prstGeom>
          <a:noFill/>
        </p:spPr>
        <p:txBody>
          <a:bodyPr wrap="square">
            <a:spAutoFit/>
          </a:bodyPr>
          <a:lstStyle/>
          <a:p>
            <a:r>
              <a:rPr lang="en-US" sz="1200" b="1" dirty="0">
                <a:latin typeface="Cambria" panose="02040503050406030204" pitchFamily="18" charset="0"/>
                <a:ea typeface="Cambria" panose="02040503050406030204" pitchFamily="18" charset="0"/>
              </a:rPr>
              <a:t>Table 1</a:t>
            </a:r>
            <a:r>
              <a:rPr lang="en-US" sz="1200" dirty="0">
                <a:latin typeface="Cambria" panose="02040503050406030204" pitchFamily="18" charset="0"/>
                <a:ea typeface="Cambria" panose="02040503050406030204" pitchFamily="18" charset="0"/>
              </a:rPr>
              <a:t>.Retention time, molecular formula, molecular weight, and peak area of volatile compounds detected in methanolic extract snail mucus</a:t>
            </a:r>
          </a:p>
        </p:txBody>
      </p:sp>
      <p:sp>
        <p:nvSpPr>
          <p:cNvPr id="10" name="TextBox 9">
            <a:extLst>
              <a:ext uri="{FF2B5EF4-FFF2-40B4-BE49-F238E27FC236}">
                <a16:creationId xmlns:a16="http://schemas.microsoft.com/office/drawing/2014/main" id="{63290D11-D822-5BB5-3AE2-D50BCAF32EA2}"/>
              </a:ext>
            </a:extLst>
          </p:cNvPr>
          <p:cNvSpPr txBox="1"/>
          <p:nvPr/>
        </p:nvSpPr>
        <p:spPr>
          <a:xfrm>
            <a:off x="-106051" y="3539173"/>
            <a:ext cx="6103854" cy="463973"/>
          </a:xfrm>
          <a:prstGeom prst="rect">
            <a:avLst/>
          </a:prstGeom>
          <a:noFill/>
        </p:spPr>
        <p:txBody>
          <a:bodyPr wrap="square">
            <a:spAutoFit/>
          </a:bodyPr>
          <a:lstStyle/>
          <a:p>
            <a:pPr marL="292100" marR="0">
              <a:lnSpc>
                <a:spcPts val="1480"/>
              </a:lnSpc>
              <a:spcBef>
                <a:spcPts val="155"/>
              </a:spcBef>
              <a:buNone/>
            </a:pPr>
            <a:r>
              <a:rPr lang="en-US" sz="1200" b="1" spc="-10" dirty="0">
                <a:effectLst/>
                <a:latin typeface="Cambria" panose="02040503050406030204" pitchFamily="18" charset="0"/>
                <a:ea typeface="Cambria" panose="02040503050406030204" pitchFamily="18" charset="0"/>
                <a:cs typeface="Cambria" panose="02040503050406030204" pitchFamily="18" charset="0"/>
              </a:rPr>
              <a:t>Figure </a:t>
            </a:r>
            <a:r>
              <a:rPr lang="en-US" sz="1200" b="1" spc="-10" dirty="0">
                <a:latin typeface="Cambria" panose="02040503050406030204" pitchFamily="18" charset="0"/>
                <a:ea typeface="Cambria" panose="02040503050406030204" pitchFamily="18" charset="0"/>
                <a:cs typeface="Cambria" panose="02040503050406030204" pitchFamily="18" charset="0"/>
              </a:rPr>
              <a:t>2 </a:t>
            </a:r>
            <a:r>
              <a:rPr lang="en-US" sz="1200" spc="-10" dirty="0">
                <a:effectLst/>
                <a:latin typeface="Cambria" panose="02040503050406030204" pitchFamily="18" charset="0"/>
                <a:ea typeface="Cambria" panose="02040503050406030204" pitchFamily="18" charset="0"/>
                <a:cs typeface="Cambria" panose="02040503050406030204" pitchFamily="18" charset="0"/>
              </a:rPr>
              <a:t>GC-MS</a:t>
            </a:r>
            <a:r>
              <a:rPr lang="en-US" sz="1200" spc="-15" dirty="0">
                <a:effectLst/>
                <a:latin typeface="Cambria" panose="02040503050406030204" pitchFamily="18" charset="0"/>
                <a:ea typeface="Cambria" panose="02040503050406030204" pitchFamily="18" charset="0"/>
                <a:cs typeface="Cambria" panose="02040503050406030204" pitchFamily="18" charset="0"/>
              </a:rPr>
              <a:t> </a:t>
            </a:r>
            <a:r>
              <a:rPr lang="en-US" sz="1200" spc="-10" dirty="0">
                <a:effectLst/>
                <a:latin typeface="Cambria" panose="02040503050406030204" pitchFamily="18" charset="0"/>
                <a:ea typeface="Cambria" panose="02040503050406030204" pitchFamily="18" charset="0"/>
                <a:cs typeface="Cambria" panose="02040503050406030204" pitchFamily="18" charset="0"/>
              </a:rPr>
              <a:t>chromatogram</a:t>
            </a:r>
            <a:r>
              <a:rPr lang="en-US" sz="1200" spc="-5" dirty="0">
                <a:effectLst/>
                <a:latin typeface="Cambria" panose="02040503050406030204" pitchFamily="18" charset="0"/>
                <a:ea typeface="Cambria" panose="02040503050406030204" pitchFamily="18" charset="0"/>
                <a:cs typeface="Cambria" panose="02040503050406030204" pitchFamily="18" charset="0"/>
              </a:rPr>
              <a:t> </a:t>
            </a:r>
            <a:r>
              <a:rPr lang="en-US" sz="1200" spc="-10" dirty="0">
                <a:effectLst/>
                <a:latin typeface="Cambria" panose="02040503050406030204" pitchFamily="18" charset="0"/>
                <a:ea typeface="Cambria" panose="02040503050406030204" pitchFamily="18" charset="0"/>
                <a:cs typeface="Cambria" panose="02040503050406030204" pitchFamily="18" charset="0"/>
              </a:rPr>
              <a:t>of</a:t>
            </a:r>
            <a:r>
              <a:rPr lang="en-US" sz="1200" spc="-5" dirty="0">
                <a:effectLst/>
                <a:latin typeface="Cambria" panose="02040503050406030204" pitchFamily="18" charset="0"/>
                <a:ea typeface="Cambria" panose="02040503050406030204" pitchFamily="18" charset="0"/>
                <a:cs typeface="Cambria" panose="02040503050406030204" pitchFamily="18" charset="0"/>
              </a:rPr>
              <a:t> </a:t>
            </a:r>
            <a:r>
              <a:rPr lang="en-US" sz="1200" spc="-10" dirty="0">
                <a:effectLst/>
                <a:latin typeface="Cambria" panose="02040503050406030204" pitchFamily="18" charset="0"/>
                <a:ea typeface="Cambria" panose="02040503050406030204" pitchFamily="18" charset="0"/>
                <a:cs typeface="Cambria" panose="02040503050406030204" pitchFamily="18" charset="0"/>
              </a:rPr>
              <a:t>volatile</a:t>
            </a:r>
            <a:r>
              <a:rPr lang="en-US" sz="1200" spc="-15" dirty="0">
                <a:effectLst/>
                <a:latin typeface="Cambria" panose="02040503050406030204" pitchFamily="18" charset="0"/>
                <a:ea typeface="Cambria" panose="02040503050406030204" pitchFamily="18" charset="0"/>
                <a:cs typeface="Cambria" panose="02040503050406030204" pitchFamily="18" charset="0"/>
              </a:rPr>
              <a:t> </a:t>
            </a:r>
            <a:r>
              <a:rPr lang="en-US" sz="1200" spc="-10" dirty="0">
                <a:effectLst/>
                <a:latin typeface="Cambria" panose="02040503050406030204" pitchFamily="18" charset="0"/>
                <a:ea typeface="Cambria" panose="02040503050406030204" pitchFamily="18" charset="0"/>
                <a:cs typeface="Cambria" panose="02040503050406030204" pitchFamily="18" charset="0"/>
              </a:rPr>
              <a:t>compounds in</a:t>
            </a:r>
            <a:r>
              <a:rPr lang="en-US" sz="1200" spc="-10" dirty="0">
                <a:latin typeface="Cambria" panose="02040503050406030204" pitchFamily="18" charset="0"/>
                <a:ea typeface="Cambria" panose="02040503050406030204" pitchFamily="18" charset="0"/>
                <a:cs typeface="Cambria" panose="02040503050406030204" pitchFamily="18" charset="0"/>
              </a:rPr>
              <a:t> Snail mucus </a:t>
            </a:r>
            <a:r>
              <a:rPr lang="en-US" sz="1200" dirty="0">
                <a:effectLst/>
                <a:latin typeface="Cambria" panose="02040503050406030204" pitchFamily="18" charset="0"/>
                <a:ea typeface="Cambria" panose="02040503050406030204" pitchFamily="18" charset="0"/>
                <a:cs typeface="Cambria" panose="02040503050406030204" pitchFamily="18" charset="0"/>
              </a:rPr>
              <a:t>.</a:t>
            </a:r>
            <a:r>
              <a:rPr lang="en-US" sz="1200" spc="95" dirty="0">
                <a:effectLst/>
                <a:latin typeface="Cambria" panose="02040503050406030204" pitchFamily="18" charset="0"/>
                <a:ea typeface="Cambria" panose="02040503050406030204" pitchFamily="18" charset="0"/>
                <a:cs typeface="Cambria" panose="02040503050406030204" pitchFamily="18" charset="0"/>
              </a:rPr>
              <a:t> </a:t>
            </a:r>
            <a:r>
              <a:rPr lang="en-US" sz="1200" dirty="0">
                <a:effectLst/>
                <a:latin typeface="Cambria" panose="02040503050406030204" pitchFamily="18" charset="0"/>
                <a:ea typeface="Cambria" panose="02040503050406030204" pitchFamily="18" charset="0"/>
                <a:cs typeface="Cambria" panose="02040503050406030204" pitchFamily="18" charset="0"/>
              </a:rPr>
              <a:t>Retention</a:t>
            </a:r>
            <a:r>
              <a:rPr lang="en-US" sz="1200" spc="95" dirty="0">
                <a:effectLst/>
                <a:latin typeface="Cambria" panose="02040503050406030204" pitchFamily="18" charset="0"/>
                <a:ea typeface="Cambria" panose="02040503050406030204" pitchFamily="18" charset="0"/>
                <a:cs typeface="Cambria" panose="02040503050406030204" pitchFamily="18" charset="0"/>
              </a:rPr>
              <a:t> </a:t>
            </a:r>
            <a:r>
              <a:rPr lang="en-US" sz="1200" dirty="0">
                <a:effectLst/>
                <a:latin typeface="Cambria" panose="02040503050406030204" pitchFamily="18" charset="0"/>
                <a:ea typeface="Cambria" panose="02040503050406030204" pitchFamily="18" charset="0"/>
                <a:cs typeface="Cambria" panose="02040503050406030204" pitchFamily="18" charset="0"/>
              </a:rPr>
              <a:t>Time</a:t>
            </a:r>
            <a:r>
              <a:rPr lang="en-US" sz="1200" spc="95" dirty="0">
                <a:effectLst/>
                <a:latin typeface="Cambria" panose="02040503050406030204" pitchFamily="18" charset="0"/>
                <a:ea typeface="Cambria" panose="02040503050406030204" pitchFamily="18" charset="0"/>
                <a:cs typeface="Cambria" panose="02040503050406030204" pitchFamily="18" charset="0"/>
              </a:rPr>
              <a:t> </a:t>
            </a:r>
            <a:r>
              <a:rPr lang="en-US" sz="1200" dirty="0">
                <a:effectLst/>
                <a:latin typeface="Cambria" panose="02040503050406030204" pitchFamily="18" charset="0"/>
                <a:ea typeface="Cambria" panose="02040503050406030204" pitchFamily="18" charset="0"/>
                <a:cs typeface="Cambria" panose="02040503050406030204" pitchFamily="18" charset="0"/>
              </a:rPr>
              <a:t>(X-axis)</a:t>
            </a:r>
            <a:r>
              <a:rPr lang="en-US" sz="1200" spc="95" dirty="0">
                <a:effectLst/>
                <a:latin typeface="Cambria" panose="02040503050406030204" pitchFamily="18" charset="0"/>
                <a:ea typeface="Cambria" panose="02040503050406030204" pitchFamily="18" charset="0"/>
                <a:cs typeface="Cambria" panose="02040503050406030204" pitchFamily="18" charset="0"/>
              </a:rPr>
              <a:t> </a:t>
            </a:r>
            <a:r>
              <a:rPr lang="en-US" sz="1200" dirty="0">
                <a:effectLst/>
                <a:latin typeface="Cambria" panose="02040503050406030204" pitchFamily="18" charset="0"/>
                <a:ea typeface="Cambria" panose="02040503050406030204" pitchFamily="18" charset="0"/>
                <a:cs typeface="Cambria" panose="02040503050406030204" pitchFamily="18" charset="0"/>
              </a:rPr>
              <a:t>vs.</a:t>
            </a:r>
            <a:r>
              <a:rPr lang="en-US" sz="1200" spc="95" dirty="0">
                <a:effectLst/>
                <a:latin typeface="Cambria" panose="02040503050406030204" pitchFamily="18" charset="0"/>
                <a:ea typeface="Cambria" panose="02040503050406030204" pitchFamily="18" charset="0"/>
                <a:cs typeface="Cambria" panose="02040503050406030204" pitchFamily="18" charset="0"/>
              </a:rPr>
              <a:t> </a:t>
            </a:r>
            <a:r>
              <a:rPr lang="en-US" sz="1200" dirty="0">
                <a:effectLst/>
                <a:latin typeface="Cambria" panose="02040503050406030204" pitchFamily="18" charset="0"/>
                <a:ea typeface="Cambria" panose="02040503050406030204" pitchFamily="18" charset="0"/>
                <a:cs typeface="Cambria" panose="02040503050406030204" pitchFamily="18" charset="0"/>
              </a:rPr>
              <a:t>%</a:t>
            </a:r>
            <a:r>
              <a:rPr lang="en-US" sz="1200" spc="70" dirty="0">
                <a:effectLst/>
                <a:latin typeface="Cambria" panose="02040503050406030204" pitchFamily="18" charset="0"/>
                <a:ea typeface="Cambria" panose="02040503050406030204" pitchFamily="18" charset="0"/>
                <a:cs typeface="Cambria" panose="02040503050406030204" pitchFamily="18" charset="0"/>
              </a:rPr>
              <a:t> </a:t>
            </a:r>
            <a:r>
              <a:rPr lang="en-US" sz="1200" dirty="0">
                <a:effectLst/>
                <a:latin typeface="Cambria" panose="02040503050406030204" pitchFamily="18" charset="0"/>
                <a:ea typeface="Cambria" panose="02040503050406030204" pitchFamily="18" charset="0"/>
                <a:cs typeface="Cambria" panose="02040503050406030204" pitchFamily="18" charset="0"/>
              </a:rPr>
              <a:t>Peak</a:t>
            </a:r>
            <a:r>
              <a:rPr lang="en-US" sz="1200" spc="75" dirty="0">
                <a:effectLst/>
                <a:latin typeface="Cambria" panose="02040503050406030204" pitchFamily="18" charset="0"/>
                <a:ea typeface="Cambria" panose="02040503050406030204" pitchFamily="18" charset="0"/>
                <a:cs typeface="Cambria" panose="02040503050406030204" pitchFamily="18" charset="0"/>
              </a:rPr>
              <a:t> </a:t>
            </a:r>
            <a:r>
              <a:rPr lang="en-US" sz="1200" dirty="0">
                <a:effectLst/>
                <a:latin typeface="Cambria" panose="02040503050406030204" pitchFamily="18" charset="0"/>
                <a:ea typeface="Cambria" panose="02040503050406030204" pitchFamily="18" charset="0"/>
                <a:cs typeface="Cambria" panose="02040503050406030204" pitchFamily="18" charset="0"/>
              </a:rPr>
              <a:t>Area</a:t>
            </a:r>
            <a:r>
              <a:rPr lang="en-US" sz="1200" spc="80" dirty="0">
                <a:effectLst/>
                <a:latin typeface="Cambria" panose="02040503050406030204" pitchFamily="18" charset="0"/>
                <a:ea typeface="Cambria" panose="02040503050406030204" pitchFamily="18" charset="0"/>
                <a:cs typeface="Cambria" panose="02040503050406030204" pitchFamily="18" charset="0"/>
              </a:rPr>
              <a:t> </a:t>
            </a:r>
            <a:r>
              <a:rPr lang="en-US" sz="1200" dirty="0">
                <a:effectLst/>
                <a:latin typeface="Cambria" panose="02040503050406030204" pitchFamily="18" charset="0"/>
                <a:ea typeface="Cambria" panose="02040503050406030204" pitchFamily="18" charset="0"/>
                <a:cs typeface="Cambria" panose="02040503050406030204" pitchFamily="18" charset="0"/>
              </a:rPr>
              <a:t>(Y-</a:t>
            </a:r>
            <a:r>
              <a:rPr lang="en-US" sz="1200" spc="-10" dirty="0">
                <a:effectLst/>
                <a:latin typeface="Cambria" panose="02040503050406030204" pitchFamily="18" charset="0"/>
                <a:ea typeface="Cambria" panose="02040503050406030204" pitchFamily="18" charset="0"/>
                <a:cs typeface="Cambria" panose="02040503050406030204" pitchFamily="18" charset="0"/>
              </a:rPr>
              <a:t>axis).</a:t>
            </a:r>
            <a:endParaRPr lang="en-US" sz="1200" dirty="0">
              <a:effectLst/>
              <a:latin typeface="Cambria" panose="02040503050406030204" pitchFamily="18" charset="0"/>
              <a:ea typeface="Cambria" panose="02040503050406030204" pitchFamily="18" charset="0"/>
              <a:cs typeface="Cambria" panose="02040503050406030204" pitchFamily="18" charset="0"/>
            </a:endParaRPr>
          </a:p>
        </p:txBody>
      </p:sp>
    </p:spTree>
    <p:extLst>
      <p:ext uri="{BB962C8B-B14F-4D97-AF65-F5344CB8AC3E}">
        <p14:creationId xmlns:p14="http://schemas.microsoft.com/office/powerpoint/2010/main" val="3320814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8ED4FC6-AF4E-54E2-CA0B-B5FB412016A2}"/>
              </a:ext>
            </a:extLst>
          </p:cNvPr>
          <p:cNvSpPr txBox="1">
            <a:spLocks/>
          </p:cNvSpPr>
          <p:nvPr/>
        </p:nvSpPr>
        <p:spPr>
          <a:xfrm>
            <a:off x="0" y="-157523"/>
            <a:ext cx="11953187"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solidFill>
                  <a:srgbClr val="FFC000"/>
                </a:solidFill>
              </a:rPr>
              <a:t>Biological Activity- Antioxidative Activity </a:t>
            </a:r>
          </a:p>
        </p:txBody>
      </p:sp>
      <p:sp>
        <p:nvSpPr>
          <p:cNvPr id="8" name="Title 1">
            <a:extLst>
              <a:ext uri="{FF2B5EF4-FFF2-40B4-BE49-F238E27FC236}">
                <a16:creationId xmlns:a16="http://schemas.microsoft.com/office/drawing/2014/main" id="{3DF6F49E-8445-BB9E-2632-7F4D5AE0AD8A}"/>
              </a:ext>
            </a:extLst>
          </p:cNvPr>
          <p:cNvSpPr txBox="1">
            <a:spLocks/>
          </p:cNvSpPr>
          <p:nvPr/>
        </p:nvSpPr>
        <p:spPr>
          <a:xfrm>
            <a:off x="119405" y="505259"/>
            <a:ext cx="11953187"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b="1" dirty="0">
              <a:solidFill>
                <a:srgbClr val="FFC000"/>
              </a:solidFill>
            </a:endParaRPr>
          </a:p>
        </p:txBody>
      </p:sp>
      <p:sp>
        <p:nvSpPr>
          <p:cNvPr id="9" name="Title 1">
            <a:extLst>
              <a:ext uri="{FF2B5EF4-FFF2-40B4-BE49-F238E27FC236}">
                <a16:creationId xmlns:a16="http://schemas.microsoft.com/office/drawing/2014/main" id="{2A05847F-0280-4340-A916-E462179157B9}"/>
              </a:ext>
            </a:extLst>
          </p:cNvPr>
          <p:cNvSpPr txBox="1">
            <a:spLocks/>
          </p:cNvSpPr>
          <p:nvPr/>
        </p:nvSpPr>
        <p:spPr>
          <a:xfrm>
            <a:off x="119404" y="579340"/>
            <a:ext cx="11953187"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solidFill>
                  <a:srgbClr val="FFC000"/>
                </a:solidFill>
              </a:rPr>
              <a:t>DPPH:</a:t>
            </a:r>
          </a:p>
        </p:txBody>
      </p:sp>
      <p:pic>
        <p:nvPicPr>
          <p:cNvPr id="11" name="Picture 10">
            <a:extLst>
              <a:ext uri="{FF2B5EF4-FFF2-40B4-BE49-F238E27FC236}">
                <a16:creationId xmlns:a16="http://schemas.microsoft.com/office/drawing/2014/main" id="{A17B637B-10F2-FC16-B9AD-759AD55F4ACA}"/>
              </a:ext>
            </a:extLst>
          </p:cNvPr>
          <p:cNvPicPr>
            <a:picLocks noChangeAspect="1"/>
          </p:cNvPicPr>
          <p:nvPr/>
        </p:nvPicPr>
        <p:blipFill>
          <a:blip r:embed="rId2">
            <a:extLst>
              <a:ext uri="{28A0092B-C50C-407E-A947-70E740481C1C}">
                <a14:useLocalDpi xmlns:a14="http://schemas.microsoft.com/office/drawing/2010/main" val="0"/>
              </a:ext>
            </a:extLst>
          </a:blip>
          <a:srcRect l="7272" t="12974" r="60141" b="8368"/>
          <a:stretch>
            <a:fillRect/>
          </a:stretch>
        </p:blipFill>
        <p:spPr>
          <a:xfrm>
            <a:off x="561495" y="1978984"/>
            <a:ext cx="2025378" cy="3666404"/>
          </a:xfrm>
          <a:prstGeom prst="rect">
            <a:avLst/>
          </a:prstGeom>
        </p:spPr>
      </p:pic>
      <p:sp>
        <p:nvSpPr>
          <p:cNvPr id="18" name="Rectangle 17">
            <a:extLst>
              <a:ext uri="{FF2B5EF4-FFF2-40B4-BE49-F238E27FC236}">
                <a16:creationId xmlns:a16="http://schemas.microsoft.com/office/drawing/2014/main" id="{B3F18966-1B42-435C-5413-D791A5B6BC66}"/>
              </a:ext>
            </a:extLst>
          </p:cNvPr>
          <p:cNvSpPr/>
          <p:nvPr/>
        </p:nvSpPr>
        <p:spPr>
          <a:xfrm>
            <a:off x="1260695" y="1766911"/>
            <a:ext cx="564037" cy="20190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t>s1</a:t>
            </a:r>
          </a:p>
        </p:txBody>
      </p:sp>
      <p:sp>
        <p:nvSpPr>
          <p:cNvPr id="19" name="Rectangle 18">
            <a:extLst>
              <a:ext uri="{FF2B5EF4-FFF2-40B4-BE49-F238E27FC236}">
                <a16:creationId xmlns:a16="http://schemas.microsoft.com/office/drawing/2014/main" id="{52C81FA6-436B-08AD-C937-34138642269A}"/>
              </a:ext>
            </a:extLst>
          </p:cNvPr>
          <p:cNvSpPr/>
          <p:nvPr/>
        </p:nvSpPr>
        <p:spPr>
          <a:xfrm>
            <a:off x="1662118" y="1782138"/>
            <a:ext cx="564037" cy="20190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t>s2</a:t>
            </a:r>
          </a:p>
        </p:txBody>
      </p:sp>
      <p:sp>
        <p:nvSpPr>
          <p:cNvPr id="20" name="Rectangle 19">
            <a:extLst>
              <a:ext uri="{FF2B5EF4-FFF2-40B4-BE49-F238E27FC236}">
                <a16:creationId xmlns:a16="http://schemas.microsoft.com/office/drawing/2014/main" id="{8755E35B-8EE0-D677-B0EC-11B733225AFC}"/>
              </a:ext>
            </a:extLst>
          </p:cNvPr>
          <p:cNvSpPr/>
          <p:nvPr/>
        </p:nvSpPr>
        <p:spPr>
          <a:xfrm>
            <a:off x="2022836" y="1758560"/>
            <a:ext cx="564037" cy="20190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t>C</a:t>
            </a:r>
          </a:p>
        </p:txBody>
      </p:sp>
      <p:graphicFrame>
        <p:nvGraphicFramePr>
          <p:cNvPr id="21" name="Chart 20">
            <a:extLst>
              <a:ext uri="{FF2B5EF4-FFF2-40B4-BE49-F238E27FC236}">
                <a16:creationId xmlns:a16="http://schemas.microsoft.com/office/drawing/2014/main" id="{D5EA9EB2-3DEE-C764-A25E-69C6B6D33397}"/>
              </a:ext>
            </a:extLst>
          </p:cNvPr>
          <p:cNvGraphicFramePr>
            <a:graphicFrameLocks/>
          </p:cNvGraphicFramePr>
          <p:nvPr>
            <p:extLst>
              <p:ext uri="{D42A27DB-BD31-4B8C-83A1-F6EECF244321}">
                <p14:modId xmlns:p14="http://schemas.microsoft.com/office/powerpoint/2010/main" val="2322974996"/>
              </p:ext>
            </p:extLst>
          </p:nvPr>
        </p:nvGraphicFramePr>
        <p:xfrm>
          <a:off x="5448693" y="1546349"/>
          <a:ext cx="6181812" cy="3591259"/>
        </p:xfrm>
        <a:graphic>
          <a:graphicData uri="http://schemas.openxmlformats.org/drawingml/2006/chart">
            <c:chart xmlns:c="http://schemas.openxmlformats.org/drawingml/2006/chart" xmlns:r="http://schemas.openxmlformats.org/officeDocument/2006/relationships" r:id="rId3"/>
          </a:graphicData>
        </a:graphic>
      </p:graphicFrame>
      <p:sp>
        <p:nvSpPr>
          <p:cNvPr id="22" name="Rectangle 21">
            <a:extLst>
              <a:ext uri="{FF2B5EF4-FFF2-40B4-BE49-F238E27FC236}">
                <a16:creationId xmlns:a16="http://schemas.microsoft.com/office/drawing/2014/main" id="{1326E15A-E3F4-8B48-A270-5ABD39CE2ABB}"/>
              </a:ext>
            </a:extLst>
          </p:cNvPr>
          <p:cNvSpPr/>
          <p:nvPr/>
        </p:nvSpPr>
        <p:spPr>
          <a:xfrm>
            <a:off x="859272" y="1740040"/>
            <a:ext cx="564037" cy="20190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t>N</a:t>
            </a:r>
          </a:p>
        </p:txBody>
      </p:sp>
      <p:sp>
        <p:nvSpPr>
          <p:cNvPr id="23" name="TextBox 22">
            <a:extLst>
              <a:ext uri="{FF2B5EF4-FFF2-40B4-BE49-F238E27FC236}">
                <a16:creationId xmlns:a16="http://schemas.microsoft.com/office/drawing/2014/main" id="{AE845593-AA83-7C99-BF4E-CD1AAD0FC7FA}"/>
              </a:ext>
            </a:extLst>
          </p:cNvPr>
          <p:cNvSpPr txBox="1"/>
          <p:nvPr/>
        </p:nvSpPr>
        <p:spPr>
          <a:xfrm>
            <a:off x="5342641" y="5283930"/>
            <a:ext cx="6610545" cy="1041054"/>
          </a:xfrm>
          <a:prstGeom prst="rect">
            <a:avLst/>
          </a:prstGeom>
          <a:noFill/>
        </p:spPr>
        <p:txBody>
          <a:bodyPr wrap="square">
            <a:spAutoFit/>
          </a:bodyPr>
          <a:lstStyle/>
          <a:p>
            <a:pPr marL="292100" marR="0">
              <a:lnSpc>
                <a:spcPts val="1480"/>
              </a:lnSpc>
              <a:spcBef>
                <a:spcPts val="155"/>
              </a:spcBef>
              <a:buNone/>
            </a:pPr>
            <a:r>
              <a:rPr lang="en-US" sz="1200" b="1" spc="-10" dirty="0">
                <a:effectLst/>
                <a:latin typeface="Cambria" panose="02040503050406030204" pitchFamily="18" charset="0"/>
                <a:ea typeface="Cambria" panose="02040503050406030204" pitchFamily="18" charset="0"/>
                <a:cs typeface="Cambria" panose="02040503050406030204" pitchFamily="18" charset="0"/>
              </a:rPr>
              <a:t>Figure 4</a:t>
            </a:r>
            <a:r>
              <a:rPr lang="en-US" sz="1200" b="1" spc="-10" dirty="0">
                <a:latin typeface="Cambria" panose="02040503050406030204" pitchFamily="18" charset="0"/>
                <a:ea typeface="Cambria" panose="02040503050406030204" pitchFamily="18" charset="0"/>
                <a:cs typeface="Cambria" panose="02040503050406030204" pitchFamily="18" charset="0"/>
              </a:rPr>
              <a:t>  </a:t>
            </a:r>
            <a:r>
              <a:rPr lang="en-US" sz="1200" spc="-10" dirty="0">
                <a:effectLst/>
                <a:latin typeface="Cambria" panose="02040503050406030204" pitchFamily="18" charset="0"/>
                <a:ea typeface="Cambria" panose="02040503050406030204" pitchFamily="18" charset="0"/>
                <a:cs typeface="Cambria" panose="02040503050406030204" pitchFamily="18" charset="0"/>
              </a:rPr>
              <a:t>DPPH free radical scavenging activity of snail mucus at different concentrations. The graph shows a concentration-dependent increase in antioxidant activity, with % scavenging rising from ~52% at 5 µg/mL to ~56.8% at 20 µg/</a:t>
            </a:r>
            <a:r>
              <a:rPr lang="en-US" sz="1200" spc="-10" dirty="0" err="1">
                <a:effectLst/>
                <a:latin typeface="Cambria" panose="02040503050406030204" pitchFamily="18" charset="0"/>
                <a:ea typeface="Cambria" panose="02040503050406030204" pitchFamily="18" charset="0"/>
                <a:cs typeface="Cambria" panose="02040503050406030204" pitchFamily="18" charset="0"/>
              </a:rPr>
              <a:t>mL.</a:t>
            </a:r>
            <a:r>
              <a:rPr lang="en-US" sz="1200" spc="-10" dirty="0">
                <a:effectLst/>
                <a:latin typeface="Cambria" panose="02040503050406030204" pitchFamily="18" charset="0"/>
                <a:ea typeface="Cambria" panose="02040503050406030204" pitchFamily="18" charset="0"/>
                <a:cs typeface="Cambria" panose="02040503050406030204" pitchFamily="18" charset="0"/>
              </a:rPr>
              <a:t> The linear regression line (y = 0.3026x + 0.122, R² = 0.9234) indicates a strong positive correlation between concentration and DPPH scavenging.</a:t>
            </a:r>
            <a:endParaRPr lang="en-US" sz="1200" dirty="0">
              <a:effectLst/>
              <a:latin typeface="Cambria" panose="02040503050406030204" pitchFamily="18" charset="0"/>
              <a:ea typeface="Cambria" panose="02040503050406030204" pitchFamily="18" charset="0"/>
              <a:cs typeface="Cambria" panose="02040503050406030204" pitchFamily="18" charset="0"/>
            </a:endParaRPr>
          </a:p>
        </p:txBody>
      </p:sp>
      <p:sp>
        <p:nvSpPr>
          <p:cNvPr id="24" name="TextBox 23">
            <a:extLst>
              <a:ext uri="{FF2B5EF4-FFF2-40B4-BE49-F238E27FC236}">
                <a16:creationId xmlns:a16="http://schemas.microsoft.com/office/drawing/2014/main" id="{EE0CF0B9-4E8C-21DF-3480-2203A35DCB02}"/>
              </a:ext>
            </a:extLst>
          </p:cNvPr>
          <p:cNvSpPr txBox="1"/>
          <p:nvPr/>
        </p:nvSpPr>
        <p:spPr>
          <a:xfrm>
            <a:off x="-13495" y="5703304"/>
            <a:ext cx="6610545" cy="271613"/>
          </a:xfrm>
          <a:prstGeom prst="rect">
            <a:avLst/>
          </a:prstGeom>
          <a:noFill/>
        </p:spPr>
        <p:txBody>
          <a:bodyPr wrap="square">
            <a:spAutoFit/>
          </a:bodyPr>
          <a:lstStyle/>
          <a:p>
            <a:pPr marL="292100" marR="0">
              <a:lnSpc>
                <a:spcPts val="1480"/>
              </a:lnSpc>
              <a:spcBef>
                <a:spcPts val="155"/>
              </a:spcBef>
              <a:buNone/>
            </a:pPr>
            <a:r>
              <a:rPr lang="en-US" sz="1200" b="1" spc="-10" dirty="0">
                <a:effectLst/>
                <a:latin typeface="Cambria" panose="02040503050406030204" pitchFamily="18" charset="0"/>
                <a:ea typeface="Cambria" panose="02040503050406030204" pitchFamily="18" charset="0"/>
                <a:cs typeface="Cambria" panose="02040503050406030204" pitchFamily="18" charset="0"/>
              </a:rPr>
              <a:t>Figure 3</a:t>
            </a:r>
            <a:r>
              <a:rPr lang="en-US" sz="1200" b="1" spc="-10" dirty="0">
                <a:latin typeface="Cambria" panose="02040503050406030204" pitchFamily="18" charset="0"/>
                <a:ea typeface="Cambria" panose="02040503050406030204" pitchFamily="18" charset="0"/>
                <a:cs typeface="Cambria" panose="02040503050406030204" pitchFamily="18" charset="0"/>
              </a:rPr>
              <a:t> </a:t>
            </a:r>
            <a:r>
              <a:rPr lang="en-US" sz="1200" spc="-10" dirty="0">
                <a:latin typeface="Cambria" panose="02040503050406030204" pitchFamily="18" charset="0"/>
                <a:ea typeface="Cambria" panose="02040503050406030204" pitchFamily="18" charset="0"/>
                <a:cs typeface="Cambria" panose="02040503050406030204" pitchFamily="18" charset="0"/>
              </a:rPr>
              <a:t>represents</a:t>
            </a:r>
            <a:r>
              <a:rPr lang="en-US" sz="1200" spc="-10" dirty="0">
                <a:effectLst/>
                <a:latin typeface="Cambria" panose="02040503050406030204" pitchFamily="18" charset="0"/>
                <a:ea typeface="Cambria" panose="02040503050406030204" pitchFamily="18" charset="0"/>
                <a:cs typeface="Cambria" panose="02040503050406030204" pitchFamily="18" charset="0"/>
              </a:rPr>
              <a:t> the 96-well plate </a:t>
            </a:r>
            <a:endParaRPr lang="en-US" sz="1200" dirty="0">
              <a:effectLst/>
              <a:latin typeface="Cambria" panose="02040503050406030204" pitchFamily="18" charset="0"/>
              <a:ea typeface="Cambria" panose="02040503050406030204" pitchFamily="18" charset="0"/>
              <a:cs typeface="Cambria" panose="02040503050406030204" pitchFamily="18" charset="0"/>
            </a:endParaRPr>
          </a:p>
        </p:txBody>
      </p:sp>
    </p:spTree>
    <p:extLst>
      <p:ext uri="{BB962C8B-B14F-4D97-AF65-F5344CB8AC3E}">
        <p14:creationId xmlns:p14="http://schemas.microsoft.com/office/powerpoint/2010/main" val="3607949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47512-2B1A-D2C0-040C-50191EEE4FB8}"/>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02BA0B0C-2DF4-A894-2D18-39E8A9915CFF}"/>
              </a:ext>
            </a:extLst>
          </p:cNvPr>
          <p:cNvSpPr txBox="1">
            <a:spLocks/>
          </p:cNvSpPr>
          <p:nvPr/>
        </p:nvSpPr>
        <p:spPr>
          <a:xfrm>
            <a:off x="0" y="-157523"/>
            <a:ext cx="11953187"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solidFill>
                  <a:srgbClr val="FFC000"/>
                </a:solidFill>
              </a:rPr>
              <a:t>Biological Activity- Antioxidative Activity </a:t>
            </a:r>
          </a:p>
        </p:txBody>
      </p:sp>
      <p:sp>
        <p:nvSpPr>
          <p:cNvPr id="8" name="Title 1">
            <a:extLst>
              <a:ext uri="{FF2B5EF4-FFF2-40B4-BE49-F238E27FC236}">
                <a16:creationId xmlns:a16="http://schemas.microsoft.com/office/drawing/2014/main" id="{8EBDDF72-EAD5-575A-2D1F-7B4C97FC3056}"/>
              </a:ext>
            </a:extLst>
          </p:cNvPr>
          <p:cNvSpPr txBox="1">
            <a:spLocks/>
          </p:cNvSpPr>
          <p:nvPr/>
        </p:nvSpPr>
        <p:spPr>
          <a:xfrm>
            <a:off x="119405" y="505259"/>
            <a:ext cx="11953187"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b="1" dirty="0">
              <a:solidFill>
                <a:srgbClr val="FFC000"/>
              </a:solidFill>
            </a:endParaRPr>
          </a:p>
        </p:txBody>
      </p:sp>
      <p:sp>
        <p:nvSpPr>
          <p:cNvPr id="9" name="Title 1">
            <a:extLst>
              <a:ext uri="{FF2B5EF4-FFF2-40B4-BE49-F238E27FC236}">
                <a16:creationId xmlns:a16="http://schemas.microsoft.com/office/drawing/2014/main" id="{E3A9BA0E-9A97-E1A1-309F-FFCA6B55E149}"/>
              </a:ext>
            </a:extLst>
          </p:cNvPr>
          <p:cNvSpPr txBox="1">
            <a:spLocks/>
          </p:cNvSpPr>
          <p:nvPr/>
        </p:nvSpPr>
        <p:spPr>
          <a:xfrm>
            <a:off x="119404" y="579340"/>
            <a:ext cx="11953187"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solidFill>
                  <a:srgbClr val="FFC000"/>
                </a:solidFill>
              </a:rPr>
              <a:t>Total Reducing Power :</a:t>
            </a:r>
          </a:p>
        </p:txBody>
      </p:sp>
      <p:sp>
        <p:nvSpPr>
          <p:cNvPr id="18" name="Rectangle 17">
            <a:extLst>
              <a:ext uri="{FF2B5EF4-FFF2-40B4-BE49-F238E27FC236}">
                <a16:creationId xmlns:a16="http://schemas.microsoft.com/office/drawing/2014/main" id="{F3B700E9-FAD9-31EB-3007-7BAC029792D1}"/>
              </a:ext>
            </a:extLst>
          </p:cNvPr>
          <p:cNvSpPr/>
          <p:nvPr/>
        </p:nvSpPr>
        <p:spPr>
          <a:xfrm>
            <a:off x="1260693" y="1789341"/>
            <a:ext cx="564037" cy="20190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t>s1</a:t>
            </a:r>
          </a:p>
        </p:txBody>
      </p:sp>
      <p:sp>
        <p:nvSpPr>
          <p:cNvPr id="19" name="Rectangle 18">
            <a:extLst>
              <a:ext uri="{FF2B5EF4-FFF2-40B4-BE49-F238E27FC236}">
                <a16:creationId xmlns:a16="http://schemas.microsoft.com/office/drawing/2014/main" id="{2E0B0BFD-1D23-7C23-C702-BA761AA291B6}"/>
              </a:ext>
            </a:extLst>
          </p:cNvPr>
          <p:cNvSpPr/>
          <p:nvPr/>
        </p:nvSpPr>
        <p:spPr>
          <a:xfrm>
            <a:off x="1763491" y="1801980"/>
            <a:ext cx="564037" cy="20190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t>s2</a:t>
            </a:r>
          </a:p>
        </p:txBody>
      </p:sp>
      <p:sp>
        <p:nvSpPr>
          <p:cNvPr id="20" name="Rectangle 19">
            <a:extLst>
              <a:ext uri="{FF2B5EF4-FFF2-40B4-BE49-F238E27FC236}">
                <a16:creationId xmlns:a16="http://schemas.microsoft.com/office/drawing/2014/main" id="{8C952EB5-877A-8EBB-9E91-056AFC9295DA}"/>
              </a:ext>
            </a:extLst>
          </p:cNvPr>
          <p:cNvSpPr/>
          <p:nvPr/>
        </p:nvSpPr>
        <p:spPr>
          <a:xfrm>
            <a:off x="2266289" y="1789340"/>
            <a:ext cx="564037" cy="20190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t>C</a:t>
            </a:r>
          </a:p>
        </p:txBody>
      </p:sp>
      <p:sp>
        <p:nvSpPr>
          <p:cNvPr id="22" name="Rectangle 21">
            <a:extLst>
              <a:ext uri="{FF2B5EF4-FFF2-40B4-BE49-F238E27FC236}">
                <a16:creationId xmlns:a16="http://schemas.microsoft.com/office/drawing/2014/main" id="{5C23D65A-3BD4-449F-B947-6050D0A348F5}"/>
              </a:ext>
            </a:extLst>
          </p:cNvPr>
          <p:cNvSpPr/>
          <p:nvPr/>
        </p:nvSpPr>
        <p:spPr>
          <a:xfrm>
            <a:off x="962388" y="1807846"/>
            <a:ext cx="564037" cy="20190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t>N</a:t>
            </a:r>
          </a:p>
        </p:txBody>
      </p:sp>
      <p:sp>
        <p:nvSpPr>
          <p:cNvPr id="23" name="TextBox 22">
            <a:extLst>
              <a:ext uri="{FF2B5EF4-FFF2-40B4-BE49-F238E27FC236}">
                <a16:creationId xmlns:a16="http://schemas.microsoft.com/office/drawing/2014/main" id="{77388E71-31B3-0159-F731-A5B2FD61FDEB}"/>
              </a:ext>
            </a:extLst>
          </p:cNvPr>
          <p:cNvSpPr txBox="1"/>
          <p:nvPr/>
        </p:nvSpPr>
        <p:spPr>
          <a:xfrm>
            <a:off x="5342641" y="5283930"/>
            <a:ext cx="6610545" cy="463973"/>
          </a:xfrm>
          <a:prstGeom prst="rect">
            <a:avLst/>
          </a:prstGeom>
          <a:noFill/>
        </p:spPr>
        <p:txBody>
          <a:bodyPr wrap="square">
            <a:spAutoFit/>
          </a:bodyPr>
          <a:lstStyle/>
          <a:p>
            <a:pPr marL="292100" marR="0">
              <a:lnSpc>
                <a:spcPts val="1480"/>
              </a:lnSpc>
              <a:spcBef>
                <a:spcPts val="155"/>
              </a:spcBef>
              <a:buNone/>
            </a:pPr>
            <a:r>
              <a:rPr lang="en-US" sz="1200" b="1" spc="-10" dirty="0">
                <a:effectLst/>
                <a:latin typeface="Cambria" panose="02040503050406030204" pitchFamily="18" charset="0"/>
                <a:ea typeface="Cambria" panose="02040503050406030204" pitchFamily="18" charset="0"/>
                <a:cs typeface="Cambria" panose="02040503050406030204" pitchFamily="18" charset="0"/>
              </a:rPr>
              <a:t>Figure </a:t>
            </a:r>
            <a:r>
              <a:rPr lang="en-US" sz="1200" b="1" spc="-10" dirty="0">
                <a:latin typeface="Cambria" panose="02040503050406030204" pitchFamily="18" charset="0"/>
                <a:ea typeface="Cambria" panose="02040503050406030204" pitchFamily="18" charset="0"/>
                <a:cs typeface="Cambria" panose="02040503050406030204" pitchFamily="18" charset="0"/>
              </a:rPr>
              <a:t>6  </a:t>
            </a:r>
            <a:r>
              <a:rPr lang="en-US" sz="1200" spc="-10" dirty="0">
                <a:effectLst/>
                <a:latin typeface="Cambria" panose="02040503050406030204" pitchFamily="18" charset="0"/>
                <a:ea typeface="Cambria" panose="02040503050406030204" pitchFamily="18" charset="0"/>
                <a:cs typeface="Cambria" panose="02040503050406030204" pitchFamily="18" charset="0"/>
              </a:rPr>
              <a:t>Total Reducing Power of snail mucus. The figure represents the electron-donating ability of the sample, indicating its antioxidant potential. </a:t>
            </a:r>
            <a:endParaRPr lang="en-US" sz="1200" dirty="0">
              <a:effectLst/>
              <a:latin typeface="Cambria" panose="02040503050406030204" pitchFamily="18" charset="0"/>
              <a:ea typeface="Cambria" panose="02040503050406030204" pitchFamily="18" charset="0"/>
              <a:cs typeface="Cambria" panose="02040503050406030204" pitchFamily="18" charset="0"/>
            </a:endParaRPr>
          </a:p>
        </p:txBody>
      </p:sp>
      <p:sp>
        <p:nvSpPr>
          <p:cNvPr id="24" name="TextBox 23">
            <a:extLst>
              <a:ext uri="{FF2B5EF4-FFF2-40B4-BE49-F238E27FC236}">
                <a16:creationId xmlns:a16="http://schemas.microsoft.com/office/drawing/2014/main" id="{F705F9D1-8242-4C90-3BC4-866598B1CFC2}"/>
              </a:ext>
            </a:extLst>
          </p:cNvPr>
          <p:cNvSpPr txBox="1"/>
          <p:nvPr/>
        </p:nvSpPr>
        <p:spPr>
          <a:xfrm>
            <a:off x="288162" y="4317237"/>
            <a:ext cx="6610545" cy="271613"/>
          </a:xfrm>
          <a:prstGeom prst="rect">
            <a:avLst/>
          </a:prstGeom>
          <a:noFill/>
        </p:spPr>
        <p:txBody>
          <a:bodyPr wrap="square">
            <a:spAutoFit/>
          </a:bodyPr>
          <a:lstStyle/>
          <a:p>
            <a:pPr marL="292100" marR="0">
              <a:lnSpc>
                <a:spcPts val="1480"/>
              </a:lnSpc>
              <a:spcBef>
                <a:spcPts val="155"/>
              </a:spcBef>
              <a:buNone/>
            </a:pPr>
            <a:r>
              <a:rPr lang="en-US" sz="1200" b="1" spc="-10" dirty="0">
                <a:effectLst/>
                <a:latin typeface="Cambria" panose="02040503050406030204" pitchFamily="18" charset="0"/>
                <a:ea typeface="Cambria" panose="02040503050406030204" pitchFamily="18" charset="0"/>
                <a:cs typeface="Cambria" panose="02040503050406030204" pitchFamily="18" charset="0"/>
              </a:rPr>
              <a:t>Figure </a:t>
            </a:r>
            <a:r>
              <a:rPr lang="en-US" sz="1200" b="1" spc="-10" dirty="0">
                <a:latin typeface="Cambria" panose="02040503050406030204" pitchFamily="18" charset="0"/>
                <a:ea typeface="Cambria" panose="02040503050406030204" pitchFamily="18" charset="0"/>
                <a:cs typeface="Cambria" panose="02040503050406030204" pitchFamily="18" charset="0"/>
              </a:rPr>
              <a:t>5 </a:t>
            </a:r>
            <a:r>
              <a:rPr lang="en-US" sz="1200" spc="-10" dirty="0">
                <a:latin typeface="Cambria" panose="02040503050406030204" pitchFamily="18" charset="0"/>
                <a:ea typeface="Cambria" panose="02040503050406030204" pitchFamily="18" charset="0"/>
                <a:cs typeface="Cambria" panose="02040503050406030204" pitchFamily="18" charset="0"/>
              </a:rPr>
              <a:t>represents</a:t>
            </a:r>
            <a:r>
              <a:rPr lang="en-US" sz="1200" spc="-10" dirty="0">
                <a:effectLst/>
                <a:latin typeface="Cambria" panose="02040503050406030204" pitchFamily="18" charset="0"/>
                <a:ea typeface="Cambria" panose="02040503050406030204" pitchFamily="18" charset="0"/>
                <a:cs typeface="Cambria" panose="02040503050406030204" pitchFamily="18" charset="0"/>
              </a:rPr>
              <a:t> the 96-well plate </a:t>
            </a:r>
            <a:endParaRPr lang="en-US" sz="1200" dirty="0">
              <a:effectLst/>
              <a:latin typeface="Cambria" panose="02040503050406030204" pitchFamily="18" charset="0"/>
              <a:ea typeface="Cambria" panose="02040503050406030204" pitchFamily="18" charset="0"/>
              <a:cs typeface="Cambria" panose="02040503050406030204" pitchFamily="18" charset="0"/>
            </a:endParaRPr>
          </a:p>
        </p:txBody>
      </p:sp>
      <p:graphicFrame>
        <p:nvGraphicFramePr>
          <p:cNvPr id="3" name="Chart 2">
            <a:extLst>
              <a:ext uri="{FF2B5EF4-FFF2-40B4-BE49-F238E27FC236}">
                <a16:creationId xmlns:a16="http://schemas.microsoft.com/office/drawing/2014/main" id="{D0168243-4A61-4948-A71D-A07AC0D298AD}"/>
              </a:ext>
            </a:extLst>
          </p:cNvPr>
          <p:cNvGraphicFramePr>
            <a:graphicFrameLocks/>
          </p:cNvGraphicFramePr>
          <p:nvPr>
            <p:extLst>
              <p:ext uri="{D42A27DB-BD31-4B8C-83A1-F6EECF244321}">
                <p14:modId xmlns:p14="http://schemas.microsoft.com/office/powerpoint/2010/main" val="1046905182"/>
              </p:ext>
            </p:extLst>
          </p:nvPr>
        </p:nvGraphicFramePr>
        <p:xfrm>
          <a:off x="5342640" y="1531375"/>
          <a:ext cx="5846327" cy="3795249"/>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a:extLst>
              <a:ext uri="{FF2B5EF4-FFF2-40B4-BE49-F238E27FC236}">
                <a16:creationId xmlns:a16="http://schemas.microsoft.com/office/drawing/2014/main" id="{E45EA781-AAFF-AC5A-EA2F-C2217AD3EC0C}"/>
              </a:ext>
            </a:extLst>
          </p:cNvPr>
          <p:cNvPicPr>
            <a:picLocks noChangeAspect="1"/>
          </p:cNvPicPr>
          <p:nvPr/>
        </p:nvPicPr>
        <p:blipFill>
          <a:blip r:embed="rId3">
            <a:extLst>
              <a:ext uri="{28A0092B-C50C-407E-A947-70E740481C1C}">
                <a14:useLocalDpi xmlns:a14="http://schemas.microsoft.com/office/drawing/2010/main" val="0"/>
              </a:ext>
            </a:extLst>
          </a:blip>
          <a:srcRect l="31864" t="11655" r="44930" b="56425"/>
          <a:stretch>
            <a:fillRect/>
          </a:stretch>
        </p:blipFill>
        <p:spPr>
          <a:xfrm>
            <a:off x="708365" y="1972709"/>
            <a:ext cx="2121961" cy="2189062"/>
          </a:xfrm>
          <a:prstGeom prst="rect">
            <a:avLst/>
          </a:prstGeom>
        </p:spPr>
      </p:pic>
    </p:spTree>
    <p:extLst>
      <p:ext uri="{BB962C8B-B14F-4D97-AF65-F5344CB8AC3E}">
        <p14:creationId xmlns:p14="http://schemas.microsoft.com/office/powerpoint/2010/main" val="3602425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30AB5-0791-13E0-37C4-B9B355FBDC5D}"/>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D4117CB1-0B34-FAAC-C5FF-A983D5FB3DA3}"/>
              </a:ext>
            </a:extLst>
          </p:cNvPr>
          <p:cNvSpPr txBox="1">
            <a:spLocks/>
          </p:cNvSpPr>
          <p:nvPr/>
        </p:nvSpPr>
        <p:spPr>
          <a:xfrm>
            <a:off x="0" y="-157523"/>
            <a:ext cx="11953187"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solidFill>
                  <a:srgbClr val="FFC000"/>
                </a:solidFill>
              </a:rPr>
              <a:t>Biological Activity- Antioxidative Activity </a:t>
            </a:r>
          </a:p>
        </p:txBody>
      </p:sp>
      <p:sp>
        <p:nvSpPr>
          <p:cNvPr id="8" name="Title 1">
            <a:extLst>
              <a:ext uri="{FF2B5EF4-FFF2-40B4-BE49-F238E27FC236}">
                <a16:creationId xmlns:a16="http://schemas.microsoft.com/office/drawing/2014/main" id="{A23C44C8-9AE3-C049-3BD7-779E183C8868}"/>
              </a:ext>
            </a:extLst>
          </p:cNvPr>
          <p:cNvSpPr txBox="1">
            <a:spLocks/>
          </p:cNvSpPr>
          <p:nvPr/>
        </p:nvSpPr>
        <p:spPr>
          <a:xfrm>
            <a:off x="119405" y="505259"/>
            <a:ext cx="11953187"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b="1" dirty="0">
              <a:solidFill>
                <a:srgbClr val="FFC000"/>
              </a:solidFill>
            </a:endParaRPr>
          </a:p>
        </p:txBody>
      </p:sp>
      <p:sp>
        <p:nvSpPr>
          <p:cNvPr id="9" name="Title 1">
            <a:extLst>
              <a:ext uri="{FF2B5EF4-FFF2-40B4-BE49-F238E27FC236}">
                <a16:creationId xmlns:a16="http://schemas.microsoft.com/office/drawing/2014/main" id="{52325304-E893-C227-49DB-E8F91B5F0002}"/>
              </a:ext>
            </a:extLst>
          </p:cNvPr>
          <p:cNvSpPr txBox="1">
            <a:spLocks/>
          </p:cNvSpPr>
          <p:nvPr/>
        </p:nvSpPr>
        <p:spPr>
          <a:xfrm>
            <a:off x="119404" y="579340"/>
            <a:ext cx="11953187"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dirty="0">
                <a:solidFill>
                  <a:srgbClr val="FFC000"/>
                </a:solidFill>
              </a:rPr>
              <a:t>Total Antioxidant capacity  :</a:t>
            </a:r>
          </a:p>
        </p:txBody>
      </p:sp>
      <p:sp>
        <p:nvSpPr>
          <p:cNvPr id="19" name="Rectangle 18">
            <a:extLst>
              <a:ext uri="{FF2B5EF4-FFF2-40B4-BE49-F238E27FC236}">
                <a16:creationId xmlns:a16="http://schemas.microsoft.com/office/drawing/2014/main" id="{7F5A4108-BA23-E4E6-2B8C-E999C9CFA1E6}"/>
              </a:ext>
            </a:extLst>
          </p:cNvPr>
          <p:cNvSpPr/>
          <p:nvPr/>
        </p:nvSpPr>
        <p:spPr>
          <a:xfrm>
            <a:off x="1731921" y="1830822"/>
            <a:ext cx="564037" cy="20190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t>S1</a:t>
            </a:r>
          </a:p>
        </p:txBody>
      </p:sp>
      <p:sp>
        <p:nvSpPr>
          <p:cNvPr id="20" name="Rectangle 19">
            <a:extLst>
              <a:ext uri="{FF2B5EF4-FFF2-40B4-BE49-F238E27FC236}">
                <a16:creationId xmlns:a16="http://schemas.microsoft.com/office/drawing/2014/main" id="{BD0F0FE2-7EB2-347D-94B7-C0F006A9763F}"/>
              </a:ext>
            </a:extLst>
          </p:cNvPr>
          <p:cNvSpPr/>
          <p:nvPr/>
        </p:nvSpPr>
        <p:spPr>
          <a:xfrm>
            <a:off x="2282575" y="1852467"/>
            <a:ext cx="564037" cy="20190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t>C</a:t>
            </a:r>
          </a:p>
        </p:txBody>
      </p:sp>
      <p:sp>
        <p:nvSpPr>
          <p:cNvPr id="22" name="Rectangle 21">
            <a:extLst>
              <a:ext uri="{FF2B5EF4-FFF2-40B4-BE49-F238E27FC236}">
                <a16:creationId xmlns:a16="http://schemas.microsoft.com/office/drawing/2014/main" id="{76661DC7-D1C3-03F4-0C94-613EBAAE4743}"/>
              </a:ext>
            </a:extLst>
          </p:cNvPr>
          <p:cNvSpPr/>
          <p:nvPr/>
        </p:nvSpPr>
        <p:spPr>
          <a:xfrm>
            <a:off x="962388" y="1807846"/>
            <a:ext cx="564037" cy="20190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t>N</a:t>
            </a:r>
          </a:p>
        </p:txBody>
      </p:sp>
      <p:sp>
        <p:nvSpPr>
          <p:cNvPr id="23" name="TextBox 22">
            <a:extLst>
              <a:ext uri="{FF2B5EF4-FFF2-40B4-BE49-F238E27FC236}">
                <a16:creationId xmlns:a16="http://schemas.microsoft.com/office/drawing/2014/main" id="{CF11D9CF-A07E-FF2A-F32E-7DEC9D4D6969}"/>
              </a:ext>
            </a:extLst>
          </p:cNvPr>
          <p:cNvSpPr txBox="1"/>
          <p:nvPr/>
        </p:nvSpPr>
        <p:spPr>
          <a:xfrm>
            <a:off x="6334888" y="5141601"/>
            <a:ext cx="5245231" cy="463973"/>
          </a:xfrm>
          <a:prstGeom prst="rect">
            <a:avLst/>
          </a:prstGeom>
          <a:noFill/>
        </p:spPr>
        <p:txBody>
          <a:bodyPr wrap="square">
            <a:spAutoFit/>
          </a:bodyPr>
          <a:lstStyle/>
          <a:p>
            <a:pPr marL="292100" marR="0">
              <a:lnSpc>
                <a:spcPts val="1480"/>
              </a:lnSpc>
              <a:spcBef>
                <a:spcPts val="155"/>
              </a:spcBef>
              <a:buNone/>
            </a:pPr>
            <a:r>
              <a:rPr lang="en-US" sz="1200" b="1" spc="-10" dirty="0">
                <a:effectLst/>
                <a:latin typeface="Cambria" panose="02040503050406030204" pitchFamily="18" charset="0"/>
                <a:ea typeface="Cambria" panose="02040503050406030204" pitchFamily="18" charset="0"/>
                <a:cs typeface="Cambria" panose="02040503050406030204" pitchFamily="18" charset="0"/>
              </a:rPr>
              <a:t>Figure 8</a:t>
            </a:r>
            <a:r>
              <a:rPr lang="en-US" sz="1200" b="1" spc="-10" dirty="0">
                <a:latin typeface="Cambria" panose="02040503050406030204" pitchFamily="18" charset="0"/>
                <a:ea typeface="Cambria" panose="02040503050406030204" pitchFamily="18" charset="0"/>
                <a:cs typeface="Cambria" panose="02040503050406030204" pitchFamily="18" charset="0"/>
              </a:rPr>
              <a:t>  </a:t>
            </a:r>
            <a:r>
              <a:rPr lang="en-US" sz="1200" spc="-10" dirty="0">
                <a:effectLst/>
                <a:latin typeface="Cambria" panose="02040503050406030204" pitchFamily="18" charset="0"/>
                <a:ea typeface="Cambria" panose="02040503050406030204" pitchFamily="18" charset="0"/>
                <a:cs typeface="Cambria" panose="02040503050406030204" pitchFamily="18" charset="0"/>
              </a:rPr>
              <a:t>TAC of snail mucus. The figure represents the electron-donating ability of the sample, indicating its antioxidant potential.).</a:t>
            </a:r>
            <a:endParaRPr lang="en-US" sz="1200" dirty="0">
              <a:effectLst/>
              <a:latin typeface="Cambria" panose="02040503050406030204" pitchFamily="18" charset="0"/>
              <a:ea typeface="Cambria" panose="02040503050406030204" pitchFamily="18" charset="0"/>
              <a:cs typeface="Cambria" panose="02040503050406030204" pitchFamily="18" charset="0"/>
            </a:endParaRPr>
          </a:p>
        </p:txBody>
      </p:sp>
      <p:sp>
        <p:nvSpPr>
          <p:cNvPr id="24" name="TextBox 23">
            <a:extLst>
              <a:ext uri="{FF2B5EF4-FFF2-40B4-BE49-F238E27FC236}">
                <a16:creationId xmlns:a16="http://schemas.microsoft.com/office/drawing/2014/main" id="{C18A8A02-6D41-EF9D-32BE-6F7C0507236C}"/>
              </a:ext>
            </a:extLst>
          </p:cNvPr>
          <p:cNvSpPr txBox="1"/>
          <p:nvPr/>
        </p:nvSpPr>
        <p:spPr>
          <a:xfrm>
            <a:off x="288162" y="4317237"/>
            <a:ext cx="6610545" cy="271613"/>
          </a:xfrm>
          <a:prstGeom prst="rect">
            <a:avLst/>
          </a:prstGeom>
          <a:noFill/>
        </p:spPr>
        <p:txBody>
          <a:bodyPr wrap="square">
            <a:spAutoFit/>
          </a:bodyPr>
          <a:lstStyle/>
          <a:p>
            <a:pPr marL="292100" marR="0">
              <a:lnSpc>
                <a:spcPts val="1480"/>
              </a:lnSpc>
              <a:spcBef>
                <a:spcPts val="155"/>
              </a:spcBef>
              <a:buNone/>
            </a:pPr>
            <a:r>
              <a:rPr lang="en-US" sz="1200" b="1" spc="-10" dirty="0">
                <a:effectLst/>
                <a:latin typeface="Cambria" panose="02040503050406030204" pitchFamily="18" charset="0"/>
                <a:ea typeface="Cambria" panose="02040503050406030204" pitchFamily="18" charset="0"/>
                <a:cs typeface="Cambria" panose="02040503050406030204" pitchFamily="18" charset="0"/>
              </a:rPr>
              <a:t>Figure </a:t>
            </a:r>
            <a:r>
              <a:rPr lang="en-US" sz="1200" b="1" spc="-10" dirty="0">
                <a:latin typeface="Cambria" panose="02040503050406030204" pitchFamily="18" charset="0"/>
                <a:ea typeface="Cambria" panose="02040503050406030204" pitchFamily="18" charset="0"/>
                <a:cs typeface="Cambria" panose="02040503050406030204" pitchFamily="18" charset="0"/>
              </a:rPr>
              <a:t>7 </a:t>
            </a:r>
            <a:r>
              <a:rPr lang="en-US" sz="1200" spc="-10" dirty="0">
                <a:latin typeface="Cambria" panose="02040503050406030204" pitchFamily="18" charset="0"/>
                <a:ea typeface="Cambria" panose="02040503050406030204" pitchFamily="18" charset="0"/>
                <a:cs typeface="Cambria" panose="02040503050406030204" pitchFamily="18" charset="0"/>
              </a:rPr>
              <a:t>represents</a:t>
            </a:r>
            <a:r>
              <a:rPr lang="en-US" sz="1200" spc="-10" dirty="0">
                <a:effectLst/>
                <a:latin typeface="Cambria" panose="02040503050406030204" pitchFamily="18" charset="0"/>
                <a:ea typeface="Cambria" panose="02040503050406030204" pitchFamily="18" charset="0"/>
                <a:cs typeface="Cambria" panose="02040503050406030204" pitchFamily="18" charset="0"/>
              </a:rPr>
              <a:t> the 96-well plate </a:t>
            </a:r>
            <a:endParaRPr lang="en-US" sz="1200" dirty="0">
              <a:effectLst/>
              <a:latin typeface="Cambria" panose="02040503050406030204" pitchFamily="18" charset="0"/>
              <a:ea typeface="Cambria" panose="02040503050406030204" pitchFamily="18" charset="0"/>
              <a:cs typeface="Cambria" panose="02040503050406030204" pitchFamily="18" charset="0"/>
            </a:endParaRPr>
          </a:p>
        </p:txBody>
      </p:sp>
      <p:graphicFrame>
        <p:nvGraphicFramePr>
          <p:cNvPr id="3" name="Chart 2">
            <a:extLst>
              <a:ext uri="{FF2B5EF4-FFF2-40B4-BE49-F238E27FC236}">
                <a16:creationId xmlns:a16="http://schemas.microsoft.com/office/drawing/2014/main" id="{723F58BD-3B22-A6E8-1531-7042BEAEE151}"/>
              </a:ext>
            </a:extLst>
          </p:cNvPr>
          <p:cNvGraphicFramePr>
            <a:graphicFrameLocks/>
          </p:cNvGraphicFramePr>
          <p:nvPr>
            <p:extLst>
              <p:ext uri="{D42A27DB-BD31-4B8C-83A1-F6EECF244321}">
                <p14:modId xmlns:p14="http://schemas.microsoft.com/office/powerpoint/2010/main" val="358657240"/>
              </p:ext>
            </p:extLst>
          </p:nvPr>
        </p:nvGraphicFramePr>
        <p:xfrm>
          <a:off x="8996923" y="579340"/>
          <a:ext cx="4973423" cy="337104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 name="Chart 1">
            <a:extLst>
              <a:ext uri="{FF2B5EF4-FFF2-40B4-BE49-F238E27FC236}">
                <a16:creationId xmlns:a16="http://schemas.microsoft.com/office/drawing/2014/main" id="{95745569-8766-5644-9C96-568A771B70ED}"/>
              </a:ext>
            </a:extLst>
          </p:cNvPr>
          <p:cNvGraphicFramePr>
            <a:graphicFrameLocks/>
          </p:cNvGraphicFramePr>
          <p:nvPr>
            <p:extLst>
              <p:ext uri="{D42A27DB-BD31-4B8C-83A1-F6EECF244321}">
                <p14:modId xmlns:p14="http://schemas.microsoft.com/office/powerpoint/2010/main" val="2265483379"/>
              </p:ext>
            </p:extLst>
          </p:nvPr>
        </p:nvGraphicFramePr>
        <p:xfrm>
          <a:off x="6334888" y="1420905"/>
          <a:ext cx="5532354" cy="3646615"/>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3">
            <a:extLst>
              <a:ext uri="{FF2B5EF4-FFF2-40B4-BE49-F238E27FC236}">
                <a16:creationId xmlns:a16="http://schemas.microsoft.com/office/drawing/2014/main" id="{BBCB4DD4-7FE2-7E02-C0E5-E134416B164C}"/>
              </a:ext>
            </a:extLst>
          </p:cNvPr>
          <p:cNvPicPr>
            <a:picLocks noChangeAspect="1"/>
          </p:cNvPicPr>
          <p:nvPr/>
        </p:nvPicPr>
        <p:blipFill>
          <a:blip r:embed="rId4"/>
          <a:srcRect l="66633" t="12233" r="12714" b="55465"/>
          <a:stretch>
            <a:fillRect/>
          </a:stretch>
        </p:blipFill>
        <p:spPr>
          <a:xfrm>
            <a:off x="1101293" y="2027857"/>
            <a:ext cx="1888431" cy="2215299"/>
          </a:xfrm>
          <a:prstGeom prst="rect">
            <a:avLst/>
          </a:prstGeom>
        </p:spPr>
      </p:pic>
    </p:spTree>
    <p:extLst>
      <p:ext uri="{BB962C8B-B14F-4D97-AF65-F5344CB8AC3E}">
        <p14:creationId xmlns:p14="http://schemas.microsoft.com/office/powerpoint/2010/main" val="42414749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169</TotalTime>
  <Words>1007</Words>
  <Application>Microsoft Office PowerPoint</Application>
  <PresentationFormat>Widescreen</PresentationFormat>
  <Paragraphs>249</Paragraphs>
  <Slides>14</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Aptos Display</vt:lpstr>
      <vt:lpstr>Arial</vt:lpstr>
      <vt:lpstr>Book Antiqua</vt:lpstr>
      <vt:lpstr>Cambria</vt:lpstr>
      <vt:lpstr>Wingdings</vt:lpstr>
      <vt:lpstr>Office Theme</vt:lpstr>
      <vt:lpstr>PowerPoint Presentation</vt:lpstr>
      <vt:lpstr>Background</vt:lpstr>
      <vt:lpstr>Snail Mucus Research According to Student Projects </vt:lpstr>
      <vt:lpstr>Methodology</vt:lpstr>
      <vt:lpstr>Finding…. </vt:lpstr>
      <vt:lpstr>Gas Chromatography–Mass Spectrometry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Kachoo</dc:creator>
  <cp:lastModifiedBy>Kachoo</cp:lastModifiedBy>
  <cp:revision>14</cp:revision>
  <dcterms:created xsi:type="dcterms:W3CDTF">2026-01-16T10:12:39Z</dcterms:created>
  <dcterms:modified xsi:type="dcterms:W3CDTF">2026-01-16T13:01:58Z</dcterms:modified>
</cp:coreProperties>
</file>